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1" autoAdjust="0"/>
    <p:restoredTop sz="94610"/>
  </p:normalViewPr>
  <p:slideViewPr>
    <p:cSldViewPr snapToGrid="0" snapToObjects="1">
      <p:cViewPr>
        <p:scale>
          <a:sx n="123" d="100"/>
          <a:sy n="123" d="100"/>
        </p:scale>
        <p:origin x="96" y="1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7144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3C3489"/>
        </a:solidFill>
        <a:effectLst/>
      </p:bgPr>
    </p:bg>
    <p:spTree>
      <p:nvGrpSpPr>
        <p:cNvPr id="1" name=""/>
        <p:cNvGrpSpPr/>
        <p:nvPr/>
      </p:nvGrpSpPr>
      <p:grpSpPr>
        <a:xfrm>
          <a:off x="0" y="0"/>
          <a:ext cx="0" cy="0"/>
          <a:chOff x="0" y="0"/>
          <a:chExt cx="0" cy="0"/>
        </a:xfrm>
      </p:grpSpPr>
      <p:sp>
        <p:nvSpPr>
          <p:cNvPr id="2" name="Shape 0"/>
          <p:cNvSpPr/>
          <p:nvPr/>
        </p:nvSpPr>
        <p:spPr>
          <a:xfrm>
            <a:off x="0" y="3566160"/>
            <a:ext cx="9144000" cy="1577340"/>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4" name="Text 2"/>
          <p:cNvSpPr/>
          <p:nvPr/>
        </p:nvSpPr>
        <p:spPr>
          <a:xfrm>
            <a:off x="548640" y="457200"/>
            <a:ext cx="8229600" cy="292608"/>
          </a:xfrm>
          <a:prstGeom prst="rect">
            <a:avLst/>
          </a:prstGeom>
          <a:noFill/>
          <a:ln/>
        </p:spPr>
        <p:txBody>
          <a:bodyPr wrap="square" rtlCol="0" anchor="ctr"/>
          <a:lstStyle/>
          <a:p>
            <a:pPr marL="0" indent="0">
              <a:buNone/>
            </a:pPr>
            <a:r>
              <a:rPr lang="en-US" sz="1000" b="1" kern="0" spc="200" dirty="0">
                <a:solidFill>
                  <a:srgbClr val="7F77DD"/>
                </a:solidFill>
                <a:latin typeface="Calibri" pitchFamily="34" charset="0"/>
                <a:ea typeface="Calibri" pitchFamily="34" charset="-122"/>
                <a:cs typeface="Calibri" pitchFamily="34" charset="-120"/>
              </a:rPr>
              <a:t>MODULE 2  ·  AI FOR BEGINNERS</a:t>
            </a:r>
            <a:endParaRPr lang="en-US" sz="1000" dirty="0"/>
          </a:p>
        </p:txBody>
      </p:sp>
      <p:sp>
        <p:nvSpPr>
          <p:cNvPr id="5" name="Text 3"/>
          <p:cNvSpPr/>
          <p:nvPr/>
        </p:nvSpPr>
        <p:spPr>
          <a:xfrm>
            <a:off x="548640" y="822960"/>
            <a:ext cx="8229600" cy="1005840"/>
          </a:xfrm>
          <a:prstGeom prst="rect">
            <a:avLst/>
          </a:prstGeom>
          <a:noFill/>
          <a:ln/>
        </p:spPr>
        <p:txBody>
          <a:bodyPr wrap="square" rtlCol="0" anchor="t"/>
          <a:lstStyle/>
          <a:p>
            <a:pPr marL="0" indent="0">
              <a:buNone/>
            </a:pPr>
            <a:r>
              <a:rPr lang="en-US" sz="5200" dirty="0">
                <a:solidFill>
                  <a:srgbClr val="FFFFFF"/>
                </a:solidFill>
                <a:latin typeface="Georgia" pitchFamily="34" charset="0"/>
                <a:ea typeface="Georgia" pitchFamily="34" charset="-122"/>
                <a:cs typeface="Georgia" pitchFamily="34" charset="-120"/>
              </a:rPr>
              <a:t>Talking to AI</a:t>
            </a:r>
            <a:endParaRPr lang="en-US" sz="5200" dirty="0"/>
          </a:p>
        </p:txBody>
      </p:sp>
      <p:sp>
        <p:nvSpPr>
          <p:cNvPr id="6" name="Text 4"/>
          <p:cNvSpPr/>
          <p:nvPr/>
        </p:nvSpPr>
        <p:spPr>
          <a:xfrm>
            <a:off x="548640" y="1874520"/>
            <a:ext cx="7315200" cy="384048"/>
          </a:xfrm>
          <a:prstGeom prst="rect">
            <a:avLst/>
          </a:prstGeom>
          <a:noFill/>
          <a:ln/>
        </p:spPr>
        <p:txBody>
          <a:bodyPr wrap="square" rtlCol="0" anchor="ctr"/>
          <a:lstStyle/>
          <a:p>
            <a:pPr marL="0" indent="0">
              <a:buNone/>
            </a:pPr>
            <a:r>
              <a:rPr lang="en-US" sz="1600" i="1" dirty="0">
                <a:solidFill>
                  <a:srgbClr val="CECBF6"/>
                </a:solidFill>
                <a:latin typeface="Calibri" pitchFamily="34" charset="0"/>
                <a:ea typeface="Calibri" pitchFamily="34" charset="-122"/>
                <a:cs typeface="Calibri" pitchFamily="34" charset="-120"/>
              </a:rPr>
              <a:t>How to use chatbots and assistants</a:t>
            </a:r>
            <a:endParaRPr lang="en-US" sz="1600" dirty="0"/>
          </a:p>
        </p:txBody>
      </p:sp>
      <p:sp>
        <p:nvSpPr>
          <p:cNvPr id="7" name="Text 5"/>
          <p:cNvSpPr/>
          <p:nvPr/>
        </p:nvSpPr>
        <p:spPr>
          <a:xfrm>
            <a:off x="548640" y="3703320"/>
            <a:ext cx="1005840" cy="256032"/>
          </a:xfrm>
          <a:prstGeom prst="rect">
            <a:avLst/>
          </a:prstGeom>
          <a:noFill/>
          <a:ln/>
        </p:spPr>
        <p:txBody>
          <a:bodyPr wrap="square" rtlCol="0" anchor="ctr"/>
          <a:lstStyle/>
          <a:p>
            <a:pPr marL="0" indent="0">
              <a:buNone/>
            </a:pPr>
            <a:r>
              <a:rPr lang="en-US" sz="900" b="1" dirty="0">
                <a:solidFill>
                  <a:srgbClr val="AFA9EC"/>
                </a:solidFill>
                <a:latin typeface="Calibri" pitchFamily="34" charset="0"/>
                <a:ea typeface="Calibri" pitchFamily="34" charset="-122"/>
                <a:cs typeface="Calibri" pitchFamily="34" charset="-120"/>
              </a:rPr>
              <a:t>Duration:</a:t>
            </a:r>
            <a:endParaRPr lang="en-US" sz="900" dirty="0"/>
          </a:p>
        </p:txBody>
      </p:sp>
      <p:sp>
        <p:nvSpPr>
          <p:cNvPr id="8" name="Text 6"/>
          <p:cNvSpPr/>
          <p:nvPr/>
        </p:nvSpPr>
        <p:spPr>
          <a:xfrm>
            <a:off x="1417320" y="3703320"/>
            <a:ext cx="1828800" cy="256032"/>
          </a:xfrm>
          <a:prstGeom prst="rect">
            <a:avLst/>
          </a:prstGeom>
          <a:noFill/>
          <a:ln/>
        </p:spPr>
        <p:txBody>
          <a:bodyPr wrap="square" rtlCol="0" anchor="ctr"/>
          <a:lstStyle/>
          <a:p>
            <a:pPr marL="0" indent="0">
              <a:buNone/>
            </a:pPr>
            <a:r>
              <a:rPr lang="en-US" sz="900" dirty="0">
                <a:solidFill>
                  <a:srgbClr val="FFFFFF"/>
                </a:solidFill>
                <a:latin typeface="Calibri" pitchFamily="34" charset="0"/>
                <a:ea typeface="Calibri" pitchFamily="34" charset="-122"/>
                <a:cs typeface="Calibri" pitchFamily="34" charset="-120"/>
              </a:rPr>
              <a:t>~60 minutes</a:t>
            </a:r>
            <a:endParaRPr lang="en-US" sz="900" dirty="0"/>
          </a:p>
        </p:txBody>
      </p:sp>
      <p:sp>
        <p:nvSpPr>
          <p:cNvPr id="9" name="Text 7"/>
          <p:cNvSpPr/>
          <p:nvPr/>
        </p:nvSpPr>
        <p:spPr>
          <a:xfrm>
            <a:off x="3474720" y="3703320"/>
            <a:ext cx="1005840" cy="256032"/>
          </a:xfrm>
          <a:prstGeom prst="rect">
            <a:avLst/>
          </a:prstGeom>
          <a:noFill/>
          <a:ln/>
        </p:spPr>
        <p:txBody>
          <a:bodyPr wrap="square" rtlCol="0" anchor="ctr"/>
          <a:lstStyle/>
          <a:p>
            <a:pPr marL="0" indent="0">
              <a:buNone/>
            </a:pPr>
            <a:r>
              <a:rPr lang="en-US" sz="900" b="1" dirty="0">
                <a:solidFill>
                  <a:srgbClr val="AFA9EC"/>
                </a:solidFill>
                <a:latin typeface="Calibri" pitchFamily="34" charset="0"/>
                <a:ea typeface="Calibri" pitchFamily="34" charset="-122"/>
                <a:cs typeface="Calibri" pitchFamily="34" charset="-120"/>
              </a:rPr>
              <a:t>Lessons:</a:t>
            </a:r>
            <a:endParaRPr lang="en-US" sz="900" dirty="0"/>
          </a:p>
        </p:txBody>
      </p:sp>
      <p:sp>
        <p:nvSpPr>
          <p:cNvPr id="10" name="Text 8"/>
          <p:cNvSpPr/>
          <p:nvPr/>
        </p:nvSpPr>
        <p:spPr>
          <a:xfrm>
            <a:off x="4343400" y="3703320"/>
            <a:ext cx="1828800" cy="256032"/>
          </a:xfrm>
          <a:prstGeom prst="rect">
            <a:avLst/>
          </a:prstGeom>
          <a:noFill/>
          <a:ln/>
        </p:spPr>
        <p:txBody>
          <a:bodyPr wrap="square" rtlCol="0" anchor="ctr"/>
          <a:lstStyle/>
          <a:p>
            <a:pPr marL="0" indent="0">
              <a:buNone/>
            </a:pPr>
            <a:r>
              <a:rPr lang="en-US" sz="900" dirty="0">
                <a:solidFill>
                  <a:srgbClr val="FFFFFF"/>
                </a:solidFill>
                <a:latin typeface="Calibri" pitchFamily="34" charset="0"/>
                <a:ea typeface="Calibri" pitchFamily="34" charset="-122"/>
                <a:cs typeface="Calibri" pitchFamily="34" charset="-120"/>
              </a:rPr>
              <a:t>3 lessons + activities</a:t>
            </a:r>
            <a:endParaRPr lang="en-US" sz="900" dirty="0"/>
          </a:p>
        </p:txBody>
      </p:sp>
      <p:sp>
        <p:nvSpPr>
          <p:cNvPr id="11" name="Text 9"/>
          <p:cNvSpPr/>
          <p:nvPr/>
        </p:nvSpPr>
        <p:spPr>
          <a:xfrm>
            <a:off x="6400800" y="3703320"/>
            <a:ext cx="1005840" cy="256032"/>
          </a:xfrm>
          <a:prstGeom prst="rect">
            <a:avLst/>
          </a:prstGeom>
          <a:noFill/>
          <a:ln/>
        </p:spPr>
        <p:txBody>
          <a:bodyPr wrap="square" rtlCol="0" anchor="ctr"/>
          <a:lstStyle/>
          <a:p>
            <a:pPr marL="0" indent="0">
              <a:buNone/>
            </a:pPr>
            <a:r>
              <a:rPr lang="en-US" sz="900" b="1" dirty="0">
                <a:solidFill>
                  <a:srgbClr val="AFA9EC"/>
                </a:solidFill>
                <a:latin typeface="Calibri" pitchFamily="34" charset="0"/>
                <a:ea typeface="Calibri" pitchFamily="34" charset="-122"/>
                <a:cs typeface="Calibri" pitchFamily="34" charset="-120"/>
              </a:rPr>
              <a:t>Required:</a:t>
            </a:r>
            <a:endParaRPr lang="en-US" sz="900" dirty="0"/>
          </a:p>
        </p:txBody>
      </p:sp>
      <p:sp>
        <p:nvSpPr>
          <p:cNvPr id="12" name="Text 10"/>
          <p:cNvSpPr/>
          <p:nvPr/>
        </p:nvSpPr>
        <p:spPr>
          <a:xfrm>
            <a:off x="7269480" y="3703320"/>
            <a:ext cx="1828800" cy="256032"/>
          </a:xfrm>
          <a:prstGeom prst="rect">
            <a:avLst/>
          </a:prstGeom>
          <a:noFill/>
          <a:ln/>
        </p:spPr>
        <p:txBody>
          <a:bodyPr wrap="square" rtlCol="0" anchor="ctr"/>
          <a:lstStyle/>
          <a:p>
            <a:pPr marL="0" indent="0">
              <a:buNone/>
            </a:pPr>
            <a:r>
              <a:rPr lang="en-US" sz="900" dirty="0">
                <a:solidFill>
                  <a:srgbClr val="FFFFFF"/>
                </a:solidFill>
                <a:latin typeface="Calibri" pitchFamily="34" charset="0"/>
                <a:ea typeface="Calibri" pitchFamily="34" charset="-122"/>
                <a:cs typeface="Calibri" pitchFamily="34" charset="-120"/>
              </a:rPr>
              <a:t>No coding · No prior knowledge</a:t>
            </a:r>
            <a:endParaRPr lang="en-US" sz="900" dirty="0"/>
          </a:p>
        </p:txBody>
      </p:sp>
      <p:sp>
        <p:nvSpPr>
          <p:cNvPr id="13" name="Shape 11"/>
          <p:cNvSpPr/>
          <p:nvPr/>
        </p:nvSpPr>
        <p:spPr>
          <a:xfrm>
            <a:off x="365760" y="4114800"/>
            <a:ext cx="2011680" cy="822960"/>
          </a:xfrm>
          <a:prstGeom prst="roundRect">
            <a:avLst>
              <a:gd name="adj" fmla="val 6667"/>
            </a:avLst>
          </a:prstGeom>
          <a:solidFill>
            <a:srgbClr val="3C3489"/>
          </a:solidFill>
          <a:ln w="6350">
            <a:solidFill>
              <a:srgbClr val="AFA9EC"/>
            </a:solidFill>
            <a:prstDash val="solid"/>
          </a:ln>
        </p:spPr>
        <p:txBody>
          <a:bodyPr/>
          <a:lstStyle/>
          <a:p>
            <a:endParaRPr lang="en-US"/>
          </a:p>
        </p:txBody>
      </p:sp>
      <p:sp>
        <p:nvSpPr>
          <p:cNvPr id="14" name="Text 12"/>
          <p:cNvSpPr/>
          <p:nvPr/>
        </p:nvSpPr>
        <p:spPr>
          <a:xfrm>
            <a:off x="365760" y="4160520"/>
            <a:ext cx="2011680" cy="228600"/>
          </a:xfrm>
          <a:prstGeom prst="rect">
            <a:avLst/>
          </a:prstGeom>
          <a:noFill/>
          <a:ln/>
        </p:spPr>
        <p:txBody>
          <a:bodyPr wrap="square" rtlCol="0" anchor="ctr"/>
          <a:lstStyle/>
          <a:p>
            <a:pPr marL="0" indent="0" algn="ctr">
              <a:buNone/>
            </a:pPr>
            <a:r>
              <a:rPr lang="en-US" sz="900" b="1" dirty="0">
                <a:solidFill>
                  <a:srgbClr val="7F77DD"/>
                </a:solidFill>
                <a:latin typeface="Calibri" pitchFamily="34" charset="0"/>
                <a:ea typeface="Calibri" pitchFamily="34" charset="-122"/>
                <a:cs typeface="Calibri" pitchFamily="34" charset="-120"/>
              </a:rPr>
              <a:t>Opening</a:t>
            </a:r>
            <a:endParaRPr lang="en-US" sz="900" dirty="0"/>
          </a:p>
        </p:txBody>
      </p:sp>
      <p:sp>
        <p:nvSpPr>
          <p:cNvPr id="15" name="Text 13"/>
          <p:cNvSpPr/>
          <p:nvPr/>
        </p:nvSpPr>
        <p:spPr>
          <a:xfrm>
            <a:off x="365760" y="4370832"/>
            <a:ext cx="2011680" cy="201168"/>
          </a:xfrm>
          <a:prstGeom prst="rect">
            <a:avLst/>
          </a:prstGeom>
          <a:noFill/>
          <a:ln/>
        </p:spPr>
        <p:txBody>
          <a:bodyPr wrap="square" rtlCol="0" anchor="ctr"/>
          <a:lstStyle/>
          <a:p>
            <a:pPr marL="0" indent="0" algn="ctr">
              <a:buNone/>
            </a:pPr>
            <a:r>
              <a:rPr lang="en-US" sz="900" dirty="0">
                <a:solidFill>
                  <a:srgbClr val="CECBF6"/>
                </a:solidFill>
                <a:latin typeface="Calibri" pitchFamily="34" charset="0"/>
                <a:ea typeface="Calibri" pitchFamily="34" charset="-122"/>
                <a:cs typeface="Calibri" pitchFamily="34" charset="-120"/>
              </a:rPr>
              <a:t>Slides 1–2</a:t>
            </a:r>
            <a:endParaRPr lang="en-US" sz="900" dirty="0"/>
          </a:p>
        </p:txBody>
      </p:sp>
      <p:sp>
        <p:nvSpPr>
          <p:cNvPr id="16" name="Text 14"/>
          <p:cNvSpPr/>
          <p:nvPr/>
        </p:nvSpPr>
        <p:spPr>
          <a:xfrm>
            <a:off x="365760" y="4553712"/>
            <a:ext cx="2011680" cy="201168"/>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5 min</a:t>
            </a:r>
            <a:endParaRPr lang="en-US" sz="900" dirty="0"/>
          </a:p>
        </p:txBody>
      </p:sp>
      <p:sp>
        <p:nvSpPr>
          <p:cNvPr id="17" name="Shape 15"/>
          <p:cNvSpPr/>
          <p:nvPr/>
        </p:nvSpPr>
        <p:spPr>
          <a:xfrm>
            <a:off x="2514600" y="4114800"/>
            <a:ext cx="2011680" cy="822960"/>
          </a:xfrm>
          <a:prstGeom prst="roundRect">
            <a:avLst>
              <a:gd name="adj" fmla="val 6667"/>
            </a:avLst>
          </a:prstGeom>
          <a:solidFill>
            <a:srgbClr val="3C3489"/>
          </a:solidFill>
          <a:ln w="6350">
            <a:solidFill>
              <a:srgbClr val="AFA9EC"/>
            </a:solidFill>
            <a:prstDash val="solid"/>
          </a:ln>
        </p:spPr>
        <p:txBody>
          <a:bodyPr/>
          <a:lstStyle/>
          <a:p>
            <a:endParaRPr lang="en-US"/>
          </a:p>
        </p:txBody>
      </p:sp>
      <p:sp>
        <p:nvSpPr>
          <p:cNvPr id="18" name="Text 16"/>
          <p:cNvSpPr/>
          <p:nvPr/>
        </p:nvSpPr>
        <p:spPr>
          <a:xfrm>
            <a:off x="2514600" y="4160520"/>
            <a:ext cx="2011680" cy="228600"/>
          </a:xfrm>
          <a:prstGeom prst="rect">
            <a:avLst/>
          </a:prstGeom>
          <a:noFill/>
          <a:ln/>
        </p:spPr>
        <p:txBody>
          <a:bodyPr wrap="square" rtlCol="0" anchor="ctr"/>
          <a:lstStyle/>
          <a:p>
            <a:pPr marL="0" indent="0" algn="ctr">
              <a:buNone/>
            </a:pPr>
            <a:r>
              <a:rPr lang="en-US" sz="900" b="1" dirty="0">
                <a:solidFill>
                  <a:srgbClr val="7F77DD"/>
                </a:solidFill>
                <a:latin typeface="Calibri" pitchFamily="34" charset="0"/>
                <a:ea typeface="Calibri" pitchFamily="34" charset="-122"/>
                <a:cs typeface="Calibri" pitchFamily="34" charset="-120"/>
              </a:rPr>
              <a:t>Lesson 1</a:t>
            </a:r>
            <a:endParaRPr lang="en-US" sz="900" dirty="0"/>
          </a:p>
        </p:txBody>
      </p:sp>
      <p:sp>
        <p:nvSpPr>
          <p:cNvPr id="19" name="Text 17"/>
          <p:cNvSpPr/>
          <p:nvPr/>
        </p:nvSpPr>
        <p:spPr>
          <a:xfrm>
            <a:off x="2514600" y="4370832"/>
            <a:ext cx="2011680" cy="201168"/>
          </a:xfrm>
          <a:prstGeom prst="rect">
            <a:avLst/>
          </a:prstGeom>
          <a:noFill/>
          <a:ln/>
        </p:spPr>
        <p:txBody>
          <a:bodyPr wrap="square" rtlCol="0" anchor="ctr"/>
          <a:lstStyle/>
          <a:p>
            <a:pPr marL="0" indent="0" algn="ctr">
              <a:buNone/>
            </a:pPr>
            <a:r>
              <a:rPr lang="en-US" sz="900" dirty="0">
                <a:solidFill>
                  <a:srgbClr val="CECBF6"/>
                </a:solidFill>
                <a:latin typeface="Calibri" pitchFamily="34" charset="0"/>
                <a:ea typeface="Calibri" pitchFamily="34" charset="-122"/>
                <a:cs typeface="Calibri" pitchFamily="34" charset="-120"/>
              </a:rPr>
              <a:t>Slides 3–6</a:t>
            </a:r>
            <a:endParaRPr lang="en-US" sz="900" dirty="0"/>
          </a:p>
        </p:txBody>
      </p:sp>
      <p:sp>
        <p:nvSpPr>
          <p:cNvPr id="20" name="Text 18"/>
          <p:cNvSpPr/>
          <p:nvPr/>
        </p:nvSpPr>
        <p:spPr>
          <a:xfrm>
            <a:off x="2514600" y="4553712"/>
            <a:ext cx="2011680" cy="201168"/>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15 min</a:t>
            </a:r>
            <a:endParaRPr lang="en-US" sz="900" dirty="0"/>
          </a:p>
        </p:txBody>
      </p:sp>
      <p:sp>
        <p:nvSpPr>
          <p:cNvPr id="21" name="Shape 19"/>
          <p:cNvSpPr/>
          <p:nvPr/>
        </p:nvSpPr>
        <p:spPr>
          <a:xfrm>
            <a:off x="4663440" y="4114800"/>
            <a:ext cx="2011680" cy="822960"/>
          </a:xfrm>
          <a:prstGeom prst="roundRect">
            <a:avLst>
              <a:gd name="adj" fmla="val 6667"/>
            </a:avLst>
          </a:prstGeom>
          <a:solidFill>
            <a:srgbClr val="3C3489"/>
          </a:solidFill>
          <a:ln w="6350">
            <a:solidFill>
              <a:srgbClr val="AFA9EC"/>
            </a:solidFill>
            <a:prstDash val="solid"/>
          </a:ln>
        </p:spPr>
        <p:txBody>
          <a:bodyPr/>
          <a:lstStyle/>
          <a:p>
            <a:endParaRPr lang="en-US"/>
          </a:p>
        </p:txBody>
      </p:sp>
      <p:sp>
        <p:nvSpPr>
          <p:cNvPr id="22" name="Text 20"/>
          <p:cNvSpPr/>
          <p:nvPr/>
        </p:nvSpPr>
        <p:spPr>
          <a:xfrm>
            <a:off x="4663440" y="4160520"/>
            <a:ext cx="2011680" cy="228600"/>
          </a:xfrm>
          <a:prstGeom prst="rect">
            <a:avLst/>
          </a:prstGeom>
          <a:noFill/>
          <a:ln/>
        </p:spPr>
        <p:txBody>
          <a:bodyPr wrap="square" rtlCol="0" anchor="ctr"/>
          <a:lstStyle/>
          <a:p>
            <a:pPr marL="0" indent="0" algn="ctr">
              <a:buNone/>
            </a:pPr>
            <a:r>
              <a:rPr lang="en-US" sz="900" b="1" dirty="0">
                <a:solidFill>
                  <a:srgbClr val="7F77DD"/>
                </a:solidFill>
                <a:latin typeface="Calibri" pitchFamily="34" charset="0"/>
                <a:ea typeface="Calibri" pitchFamily="34" charset="-122"/>
                <a:cs typeface="Calibri" pitchFamily="34" charset="-120"/>
              </a:rPr>
              <a:t>Lesson 2</a:t>
            </a:r>
            <a:endParaRPr lang="en-US" sz="900" dirty="0"/>
          </a:p>
        </p:txBody>
      </p:sp>
      <p:sp>
        <p:nvSpPr>
          <p:cNvPr id="23" name="Text 21"/>
          <p:cNvSpPr/>
          <p:nvPr/>
        </p:nvSpPr>
        <p:spPr>
          <a:xfrm>
            <a:off x="4663440" y="4370832"/>
            <a:ext cx="2011680" cy="201168"/>
          </a:xfrm>
          <a:prstGeom prst="rect">
            <a:avLst/>
          </a:prstGeom>
          <a:noFill/>
          <a:ln/>
        </p:spPr>
        <p:txBody>
          <a:bodyPr wrap="square" rtlCol="0" anchor="ctr"/>
          <a:lstStyle/>
          <a:p>
            <a:pPr marL="0" indent="0" algn="ctr">
              <a:buNone/>
            </a:pPr>
            <a:r>
              <a:rPr lang="en-US" sz="900" dirty="0">
                <a:solidFill>
                  <a:srgbClr val="CECBF6"/>
                </a:solidFill>
                <a:latin typeface="Calibri" pitchFamily="34" charset="0"/>
                <a:ea typeface="Calibri" pitchFamily="34" charset="-122"/>
                <a:cs typeface="Calibri" pitchFamily="34" charset="-120"/>
              </a:rPr>
              <a:t>Slides 7–10</a:t>
            </a:r>
            <a:endParaRPr lang="en-US" sz="900" dirty="0"/>
          </a:p>
        </p:txBody>
      </p:sp>
      <p:sp>
        <p:nvSpPr>
          <p:cNvPr id="24" name="Text 22"/>
          <p:cNvSpPr/>
          <p:nvPr/>
        </p:nvSpPr>
        <p:spPr>
          <a:xfrm>
            <a:off x="4663440" y="4553712"/>
            <a:ext cx="2011680" cy="201168"/>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20 min</a:t>
            </a:r>
            <a:endParaRPr lang="en-US" sz="900" dirty="0"/>
          </a:p>
        </p:txBody>
      </p:sp>
      <p:sp>
        <p:nvSpPr>
          <p:cNvPr id="25" name="Shape 23"/>
          <p:cNvSpPr/>
          <p:nvPr/>
        </p:nvSpPr>
        <p:spPr>
          <a:xfrm>
            <a:off x="6812280" y="4114800"/>
            <a:ext cx="2011680" cy="822960"/>
          </a:xfrm>
          <a:prstGeom prst="roundRect">
            <a:avLst>
              <a:gd name="adj" fmla="val 6667"/>
            </a:avLst>
          </a:prstGeom>
          <a:solidFill>
            <a:srgbClr val="3C3489"/>
          </a:solidFill>
          <a:ln w="6350">
            <a:solidFill>
              <a:srgbClr val="AFA9EC"/>
            </a:solidFill>
            <a:prstDash val="solid"/>
          </a:ln>
        </p:spPr>
        <p:txBody>
          <a:bodyPr/>
          <a:lstStyle/>
          <a:p>
            <a:endParaRPr lang="en-US"/>
          </a:p>
        </p:txBody>
      </p:sp>
      <p:sp>
        <p:nvSpPr>
          <p:cNvPr id="26" name="Text 24"/>
          <p:cNvSpPr/>
          <p:nvPr/>
        </p:nvSpPr>
        <p:spPr>
          <a:xfrm>
            <a:off x="6812280" y="4160520"/>
            <a:ext cx="2011680" cy="228600"/>
          </a:xfrm>
          <a:prstGeom prst="rect">
            <a:avLst/>
          </a:prstGeom>
          <a:noFill/>
          <a:ln/>
        </p:spPr>
        <p:txBody>
          <a:bodyPr wrap="square" rtlCol="0" anchor="ctr"/>
          <a:lstStyle/>
          <a:p>
            <a:pPr marL="0" indent="0" algn="ctr">
              <a:buNone/>
            </a:pPr>
            <a:r>
              <a:rPr lang="en-US" sz="900" b="1" dirty="0">
                <a:solidFill>
                  <a:srgbClr val="7F77DD"/>
                </a:solidFill>
                <a:latin typeface="Calibri" pitchFamily="34" charset="0"/>
                <a:ea typeface="Calibri" pitchFamily="34" charset="-122"/>
                <a:cs typeface="Calibri" pitchFamily="34" charset="-120"/>
              </a:rPr>
              <a:t>Lesson 3</a:t>
            </a:r>
            <a:endParaRPr lang="en-US" sz="900" dirty="0"/>
          </a:p>
        </p:txBody>
      </p:sp>
      <p:sp>
        <p:nvSpPr>
          <p:cNvPr id="27" name="Text 25"/>
          <p:cNvSpPr/>
          <p:nvPr/>
        </p:nvSpPr>
        <p:spPr>
          <a:xfrm>
            <a:off x="6812280" y="4370832"/>
            <a:ext cx="2011680" cy="201168"/>
          </a:xfrm>
          <a:prstGeom prst="rect">
            <a:avLst/>
          </a:prstGeom>
          <a:noFill/>
          <a:ln/>
        </p:spPr>
        <p:txBody>
          <a:bodyPr wrap="square" rtlCol="0" anchor="ctr"/>
          <a:lstStyle/>
          <a:p>
            <a:pPr marL="0" indent="0" algn="ctr">
              <a:buNone/>
            </a:pPr>
            <a:r>
              <a:rPr lang="en-US" sz="900" dirty="0">
                <a:solidFill>
                  <a:srgbClr val="CECBF6"/>
                </a:solidFill>
                <a:latin typeface="Calibri" pitchFamily="34" charset="0"/>
                <a:ea typeface="Calibri" pitchFamily="34" charset="-122"/>
                <a:cs typeface="Calibri" pitchFamily="34" charset="-120"/>
              </a:rPr>
              <a:t>Slides 11–14</a:t>
            </a:r>
            <a:endParaRPr lang="en-US" sz="900" dirty="0"/>
          </a:p>
        </p:txBody>
      </p:sp>
      <p:sp>
        <p:nvSpPr>
          <p:cNvPr id="28" name="Text 26"/>
          <p:cNvSpPr/>
          <p:nvPr/>
        </p:nvSpPr>
        <p:spPr>
          <a:xfrm>
            <a:off x="6812280" y="4553712"/>
            <a:ext cx="2011680" cy="201168"/>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20 min</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10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2 — THE ART OF THE PROMPT</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Activity — prompt upgrade challenge</a:t>
            </a:r>
            <a:endParaRPr lang="en-US" sz="2000" dirty="0"/>
          </a:p>
        </p:txBody>
      </p:sp>
      <p:sp>
        <p:nvSpPr>
          <p:cNvPr id="9" name="Shape 7"/>
          <p:cNvSpPr/>
          <p:nvPr/>
        </p:nvSpPr>
        <p:spPr>
          <a:xfrm>
            <a:off x="411480" y="1088136"/>
            <a:ext cx="475488" cy="475488"/>
          </a:xfrm>
          <a:prstGeom prst="line">
            <a:avLst/>
          </a:prstGeom>
          <a:solidFill>
            <a:srgbClr val="7F77DD"/>
          </a:solidFill>
          <a:ln w="12700">
            <a:solidFill>
              <a:srgbClr val="7F77DD"/>
            </a:solidFill>
            <a:prstDash val="solid"/>
          </a:ln>
        </p:spPr>
        <p:txBody>
          <a:bodyPr/>
          <a:lstStyle/>
          <a:p>
            <a:endParaRPr lang="en-US"/>
          </a:p>
        </p:txBody>
      </p:sp>
      <p:sp>
        <p:nvSpPr>
          <p:cNvPr id="10" name="Text 8"/>
          <p:cNvSpPr/>
          <p:nvPr/>
        </p:nvSpPr>
        <p:spPr>
          <a:xfrm>
            <a:off x="411480" y="1088136"/>
            <a:ext cx="475488" cy="475488"/>
          </a:xfrm>
          <a:prstGeom prst="rect">
            <a:avLst/>
          </a:prstGeom>
          <a:noFill/>
          <a:ln/>
        </p:spPr>
        <p:txBody>
          <a:bodyPr wrap="square" rtlCol="0" anchor="ctr"/>
          <a:lstStyle/>
          <a:p>
            <a:pPr marL="0" indent="0" algn="ctr">
              <a:buNone/>
            </a:pPr>
            <a:r>
              <a:rPr lang="en-US" sz="1600" dirty="0">
                <a:solidFill>
                  <a:srgbClr val="FFFFFF"/>
                </a:solidFill>
                <a:latin typeface="Georgia" pitchFamily="34" charset="0"/>
                <a:ea typeface="Georgia" pitchFamily="34" charset="-122"/>
                <a:cs typeface="Georgia" pitchFamily="34" charset="-120"/>
              </a:rPr>
              <a:t>1</a:t>
            </a:r>
            <a:endParaRPr lang="en-US" sz="1600" dirty="0"/>
          </a:p>
        </p:txBody>
      </p:sp>
      <p:sp>
        <p:nvSpPr>
          <p:cNvPr id="11" name="Shape 9"/>
          <p:cNvSpPr/>
          <p:nvPr/>
        </p:nvSpPr>
        <p:spPr>
          <a:xfrm>
            <a:off x="1005840" y="1024128"/>
            <a:ext cx="7818120" cy="777240"/>
          </a:xfrm>
          <a:prstGeom prst="roundRect">
            <a:avLst>
              <a:gd name="adj" fmla="val 8235"/>
            </a:avLst>
          </a:prstGeom>
          <a:solidFill>
            <a:srgbClr val="F1EFE8"/>
          </a:solidFill>
          <a:ln w="6350">
            <a:solidFill>
              <a:srgbClr val="B4B2A9"/>
            </a:solidFill>
            <a:prstDash val="solid"/>
          </a:ln>
        </p:spPr>
        <p:txBody>
          <a:bodyPr/>
          <a:lstStyle/>
          <a:p>
            <a:endParaRPr lang="en-US"/>
          </a:p>
        </p:txBody>
      </p:sp>
      <p:sp>
        <p:nvSpPr>
          <p:cNvPr id="12" name="Text 10"/>
          <p:cNvSpPr/>
          <p:nvPr/>
        </p:nvSpPr>
        <p:spPr>
          <a:xfrm>
            <a:off x="1097280" y="1024128"/>
            <a:ext cx="502920" cy="777240"/>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13" name="Text 11"/>
          <p:cNvSpPr/>
          <p:nvPr/>
        </p:nvSpPr>
        <p:spPr>
          <a:xfrm>
            <a:off x="1691640" y="1024128"/>
            <a:ext cx="6995160" cy="777240"/>
          </a:xfrm>
          <a:prstGeom prst="rect">
            <a:avLst/>
          </a:prstGeom>
          <a:noFill/>
          <a:ln/>
        </p:spPr>
        <p:txBody>
          <a:bodyPr wrap="square" rtlCol="0" anchor="ctr"/>
          <a:lstStyle/>
          <a:p>
            <a:pPr marL="0" indent="0">
              <a:buNone/>
            </a:pPr>
            <a:r>
              <a:rPr lang="en-US" sz="1350" dirty="0">
                <a:solidFill>
                  <a:srgbClr val="1A1A1A"/>
                </a:solidFill>
                <a:latin typeface="Calibri" pitchFamily="34" charset="0"/>
                <a:ea typeface="Calibri" pitchFamily="34" charset="-122"/>
                <a:cs typeface="Calibri" pitchFamily="34" charset="-120"/>
              </a:rPr>
              <a:t>Pick a real task you actually want to do</a:t>
            </a:r>
            <a:endParaRPr lang="en-US" sz="1350" dirty="0"/>
          </a:p>
        </p:txBody>
      </p:sp>
      <p:sp>
        <p:nvSpPr>
          <p:cNvPr id="14" name="Shape 12"/>
          <p:cNvSpPr/>
          <p:nvPr/>
        </p:nvSpPr>
        <p:spPr>
          <a:xfrm>
            <a:off x="411480" y="2048256"/>
            <a:ext cx="475488" cy="475488"/>
          </a:xfrm>
          <a:prstGeom prst="line">
            <a:avLst/>
          </a:prstGeom>
          <a:solidFill>
            <a:srgbClr val="7F77DD"/>
          </a:solidFill>
          <a:ln w="12700">
            <a:solidFill>
              <a:srgbClr val="7F77DD"/>
            </a:solidFill>
            <a:prstDash val="solid"/>
          </a:ln>
        </p:spPr>
        <p:txBody>
          <a:bodyPr/>
          <a:lstStyle/>
          <a:p>
            <a:endParaRPr lang="en-US"/>
          </a:p>
        </p:txBody>
      </p:sp>
      <p:sp>
        <p:nvSpPr>
          <p:cNvPr id="15" name="Text 13"/>
          <p:cNvSpPr/>
          <p:nvPr/>
        </p:nvSpPr>
        <p:spPr>
          <a:xfrm>
            <a:off x="411480" y="2048256"/>
            <a:ext cx="475488" cy="475488"/>
          </a:xfrm>
          <a:prstGeom prst="rect">
            <a:avLst/>
          </a:prstGeom>
          <a:noFill/>
          <a:ln/>
        </p:spPr>
        <p:txBody>
          <a:bodyPr wrap="square" rtlCol="0" anchor="ctr"/>
          <a:lstStyle/>
          <a:p>
            <a:pPr marL="0" indent="0" algn="ctr">
              <a:buNone/>
            </a:pPr>
            <a:r>
              <a:rPr lang="en-US" sz="1600" dirty="0">
                <a:solidFill>
                  <a:srgbClr val="FFFFFF"/>
                </a:solidFill>
                <a:latin typeface="Georgia" pitchFamily="34" charset="0"/>
                <a:ea typeface="Georgia" pitchFamily="34" charset="-122"/>
                <a:cs typeface="Georgia" pitchFamily="34" charset="-120"/>
              </a:rPr>
              <a:t>2</a:t>
            </a:r>
            <a:endParaRPr lang="en-US" sz="1600" dirty="0"/>
          </a:p>
        </p:txBody>
      </p:sp>
      <p:sp>
        <p:nvSpPr>
          <p:cNvPr id="16" name="Shape 14"/>
          <p:cNvSpPr/>
          <p:nvPr/>
        </p:nvSpPr>
        <p:spPr>
          <a:xfrm>
            <a:off x="1005840" y="1984248"/>
            <a:ext cx="7818120" cy="777240"/>
          </a:xfrm>
          <a:prstGeom prst="roundRect">
            <a:avLst>
              <a:gd name="adj" fmla="val 8235"/>
            </a:avLst>
          </a:prstGeom>
          <a:solidFill>
            <a:srgbClr val="F1EFE8"/>
          </a:solidFill>
          <a:ln w="6350">
            <a:solidFill>
              <a:srgbClr val="B4B2A9"/>
            </a:solidFill>
            <a:prstDash val="solid"/>
          </a:ln>
        </p:spPr>
        <p:txBody>
          <a:bodyPr/>
          <a:lstStyle/>
          <a:p>
            <a:endParaRPr lang="en-US"/>
          </a:p>
        </p:txBody>
      </p:sp>
      <p:sp>
        <p:nvSpPr>
          <p:cNvPr id="17" name="Text 15"/>
          <p:cNvSpPr/>
          <p:nvPr/>
        </p:nvSpPr>
        <p:spPr>
          <a:xfrm>
            <a:off x="1097280" y="1984248"/>
            <a:ext cx="502920" cy="777240"/>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18" name="Text 16"/>
          <p:cNvSpPr/>
          <p:nvPr/>
        </p:nvSpPr>
        <p:spPr>
          <a:xfrm>
            <a:off x="1691640" y="1984248"/>
            <a:ext cx="6995160" cy="777240"/>
          </a:xfrm>
          <a:prstGeom prst="rect">
            <a:avLst/>
          </a:prstGeom>
          <a:noFill/>
          <a:ln/>
        </p:spPr>
        <p:txBody>
          <a:bodyPr wrap="square" rtlCol="0" anchor="ctr"/>
          <a:lstStyle/>
          <a:p>
            <a:pPr marL="0" indent="0">
              <a:buNone/>
            </a:pPr>
            <a:r>
              <a:rPr lang="en-US" sz="1350" dirty="0">
                <a:solidFill>
                  <a:srgbClr val="1A1A1A"/>
                </a:solidFill>
                <a:latin typeface="Calibri" pitchFamily="34" charset="0"/>
                <a:ea typeface="Calibri" pitchFamily="34" charset="-122"/>
                <a:cs typeface="Calibri" pitchFamily="34" charset="-120"/>
              </a:rPr>
              <a:t>Write the weakest possible prompt — type it in and see what you get</a:t>
            </a:r>
            <a:endParaRPr lang="en-US" sz="1350" dirty="0"/>
          </a:p>
        </p:txBody>
      </p:sp>
      <p:sp>
        <p:nvSpPr>
          <p:cNvPr id="19" name="Shape 17"/>
          <p:cNvSpPr/>
          <p:nvPr/>
        </p:nvSpPr>
        <p:spPr>
          <a:xfrm>
            <a:off x="411480" y="3008376"/>
            <a:ext cx="475488" cy="475488"/>
          </a:xfrm>
          <a:prstGeom prst="line">
            <a:avLst/>
          </a:prstGeom>
          <a:solidFill>
            <a:srgbClr val="7F77DD"/>
          </a:solidFill>
          <a:ln w="12700">
            <a:solidFill>
              <a:srgbClr val="7F77DD"/>
            </a:solidFill>
            <a:prstDash val="solid"/>
          </a:ln>
        </p:spPr>
        <p:txBody>
          <a:bodyPr/>
          <a:lstStyle/>
          <a:p>
            <a:endParaRPr lang="en-US"/>
          </a:p>
        </p:txBody>
      </p:sp>
      <p:sp>
        <p:nvSpPr>
          <p:cNvPr id="20" name="Text 18"/>
          <p:cNvSpPr/>
          <p:nvPr/>
        </p:nvSpPr>
        <p:spPr>
          <a:xfrm>
            <a:off x="411480" y="3008376"/>
            <a:ext cx="475488" cy="475488"/>
          </a:xfrm>
          <a:prstGeom prst="rect">
            <a:avLst/>
          </a:prstGeom>
          <a:noFill/>
          <a:ln/>
        </p:spPr>
        <p:txBody>
          <a:bodyPr wrap="square" rtlCol="0" anchor="ctr"/>
          <a:lstStyle/>
          <a:p>
            <a:pPr marL="0" indent="0" algn="ctr">
              <a:buNone/>
            </a:pPr>
            <a:r>
              <a:rPr lang="en-US" sz="1600" dirty="0">
                <a:solidFill>
                  <a:srgbClr val="FFFFFF"/>
                </a:solidFill>
                <a:latin typeface="Georgia" pitchFamily="34" charset="0"/>
                <a:ea typeface="Georgia" pitchFamily="34" charset="-122"/>
                <a:cs typeface="Georgia" pitchFamily="34" charset="-120"/>
              </a:rPr>
              <a:t>3</a:t>
            </a:r>
            <a:endParaRPr lang="en-US" sz="1600" dirty="0"/>
          </a:p>
        </p:txBody>
      </p:sp>
      <p:sp>
        <p:nvSpPr>
          <p:cNvPr id="21" name="Shape 19"/>
          <p:cNvSpPr/>
          <p:nvPr/>
        </p:nvSpPr>
        <p:spPr>
          <a:xfrm>
            <a:off x="1005840" y="2944368"/>
            <a:ext cx="7818120" cy="777240"/>
          </a:xfrm>
          <a:prstGeom prst="roundRect">
            <a:avLst>
              <a:gd name="adj" fmla="val 8235"/>
            </a:avLst>
          </a:prstGeom>
          <a:solidFill>
            <a:srgbClr val="F1EFE8"/>
          </a:solidFill>
          <a:ln w="6350">
            <a:solidFill>
              <a:srgbClr val="B4B2A9"/>
            </a:solidFill>
            <a:prstDash val="solid"/>
          </a:ln>
        </p:spPr>
        <p:txBody>
          <a:bodyPr/>
          <a:lstStyle/>
          <a:p>
            <a:endParaRPr lang="en-US"/>
          </a:p>
        </p:txBody>
      </p:sp>
      <p:sp>
        <p:nvSpPr>
          <p:cNvPr id="22" name="Text 20"/>
          <p:cNvSpPr/>
          <p:nvPr/>
        </p:nvSpPr>
        <p:spPr>
          <a:xfrm>
            <a:off x="1097280" y="2944368"/>
            <a:ext cx="502920" cy="777240"/>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23" name="Text 21"/>
          <p:cNvSpPr/>
          <p:nvPr/>
        </p:nvSpPr>
        <p:spPr>
          <a:xfrm>
            <a:off x="1691640" y="2944368"/>
            <a:ext cx="6995160" cy="777240"/>
          </a:xfrm>
          <a:prstGeom prst="rect">
            <a:avLst/>
          </a:prstGeom>
          <a:noFill/>
          <a:ln/>
        </p:spPr>
        <p:txBody>
          <a:bodyPr wrap="square" rtlCol="0" anchor="ctr"/>
          <a:lstStyle/>
          <a:p>
            <a:pPr marL="0" indent="0">
              <a:buNone/>
            </a:pPr>
            <a:r>
              <a:rPr lang="en-US" sz="1350" dirty="0">
                <a:solidFill>
                  <a:srgbClr val="1A1A1A"/>
                </a:solidFill>
                <a:latin typeface="Calibri" pitchFamily="34" charset="0"/>
                <a:ea typeface="Calibri" pitchFamily="34" charset="-122"/>
                <a:cs typeface="Calibri" pitchFamily="34" charset="-120"/>
              </a:rPr>
              <a:t>Upgrade it using Role · Task · Context · Format</a:t>
            </a:r>
            <a:endParaRPr lang="en-US" sz="1350" dirty="0"/>
          </a:p>
        </p:txBody>
      </p:sp>
      <p:sp>
        <p:nvSpPr>
          <p:cNvPr id="24" name="Shape 22"/>
          <p:cNvSpPr/>
          <p:nvPr/>
        </p:nvSpPr>
        <p:spPr>
          <a:xfrm>
            <a:off x="411480" y="3968496"/>
            <a:ext cx="475488" cy="475488"/>
          </a:xfrm>
          <a:prstGeom prst="line">
            <a:avLst/>
          </a:prstGeom>
          <a:solidFill>
            <a:srgbClr val="7F77DD"/>
          </a:solidFill>
          <a:ln w="12700">
            <a:solidFill>
              <a:srgbClr val="7F77DD"/>
            </a:solidFill>
            <a:prstDash val="solid"/>
          </a:ln>
        </p:spPr>
        <p:txBody>
          <a:bodyPr/>
          <a:lstStyle/>
          <a:p>
            <a:endParaRPr lang="en-US"/>
          </a:p>
        </p:txBody>
      </p:sp>
      <p:sp>
        <p:nvSpPr>
          <p:cNvPr id="25" name="Text 23"/>
          <p:cNvSpPr/>
          <p:nvPr/>
        </p:nvSpPr>
        <p:spPr>
          <a:xfrm>
            <a:off x="411480" y="3968496"/>
            <a:ext cx="475488" cy="475488"/>
          </a:xfrm>
          <a:prstGeom prst="rect">
            <a:avLst/>
          </a:prstGeom>
          <a:noFill/>
          <a:ln/>
        </p:spPr>
        <p:txBody>
          <a:bodyPr wrap="square" rtlCol="0" anchor="ctr"/>
          <a:lstStyle/>
          <a:p>
            <a:pPr marL="0" indent="0" algn="ctr">
              <a:buNone/>
            </a:pPr>
            <a:r>
              <a:rPr lang="en-US" sz="1600" dirty="0">
                <a:solidFill>
                  <a:srgbClr val="FFFFFF"/>
                </a:solidFill>
                <a:latin typeface="Georgia" pitchFamily="34" charset="0"/>
                <a:ea typeface="Georgia" pitchFamily="34" charset="-122"/>
                <a:cs typeface="Georgia" pitchFamily="34" charset="-120"/>
              </a:rPr>
              <a:t>4</a:t>
            </a:r>
            <a:endParaRPr lang="en-US" sz="1600" dirty="0"/>
          </a:p>
        </p:txBody>
      </p:sp>
      <p:sp>
        <p:nvSpPr>
          <p:cNvPr id="26" name="Shape 24"/>
          <p:cNvSpPr/>
          <p:nvPr/>
        </p:nvSpPr>
        <p:spPr>
          <a:xfrm>
            <a:off x="1005840" y="3904488"/>
            <a:ext cx="7818120" cy="777240"/>
          </a:xfrm>
          <a:prstGeom prst="roundRect">
            <a:avLst>
              <a:gd name="adj" fmla="val 8235"/>
            </a:avLst>
          </a:prstGeom>
          <a:solidFill>
            <a:srgbClr val="F1EFE8"/>
          </a:solidFill>
          <a:ln w="6350">
            <a:solidFill>
              <a:srgbClr val="B4B2A9"/>
            </a:solidFill>
            <a:prstDash val="solid"/>
          </a:ln>
        </p:spPr>
        <p:txBody>
          <a:bodyPr/>
          <a:lstStyle/>
          <a:p>
            <a:endParaRPr lang="en-US"/>
          </a:p>
        </p:txBody>
      </p:sp>
      <p:sp>
        <p:nvSpPr>
          <p:cNvPr id="27" name="Text 25"/>
          <p:cNvSpPr/>
          <p:nvPr/>
        </p:nvSpPr>
        <p:spPr>
          <a:xfrm>
            <a:off x="1097280" y="3904488"/>
            <a:ext cx="502920" cy="777240"/>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28" name="Text 26"/>
          <p:cNvSpPr/>
          <p:nvPr/>
        </p:nvSpPr>
        <p:spPr>
          <a:xfrm>
            <a:off x="1691640" y="3904488"/>
            <a:ext cx="6995160" cy="777240"/>
          </a:xfrm>
          <a:prstGeom prst="rect">
            <a:avLst/>
          </a:prstGeom>
          <a:noFill/>
          <a:ln/>
        </p:spPr>
        <p:txBody>
          <a:bodyPr wrap="square" rtlCol="0" anchor="ctr"/>
          <a:lstStyle/>
          <a:p>
            <a:pPr marL="0" indent="0">
              <a:buNone/>
            </a:pPr>
            <a:r>
              <a:rPr lang="en-US" sz="1350" dirty="0">
                <a:solidFill>
                  <a:srgbClr val="1A1A1A"/>
                </a:solidFill>
                <a:latin typeface="Calibri" pitchFamily="34" charset="0"/>
                <a:ea typeface="Calibri" pitchFamily="34" charset="-122"/>
                <a:cs typeface="Calibri" pitchFamily="34" charset="-120"/>
              </a:rPr>
              <a:t>Compare the two outputs — what changed, and why?</a:t>
            </a:r>
            <a:endParaRPr lang="en-US" sz="1350" dirty="0"/>
          </a:p>
        </p:txBody>
      </p:sp>
      <p:sp>
        <p:nvSpPr>
          <p:cNvPr id="29" name="Shape 27"/>
          <p:cNvSpPr/>
          <p:nvPr/>
        </p:nvSpPr>
        <p:spPr>
          <a:xfrm>
            <a:off x="3200400" y="4681728"/>
            <a:ext cx="2743200" cy="475488"/>
          </a:xfrm>
          <a:prstGeom prst="roundRect">
            <a:avLst>
              <a:gd name="adj" fmla="val 15385"/>
            </a:avLst>
          </a:prstGeom>
          <a:solidFill>
            <a:srgbClr val="EEEDFE"/>
          </a:solidFill>
          <a:ln w="12700">
            <a:solidFill>
              <a:srgbClr val="7F77DD"/>
            </a:solidFill>
            <a:prstDash val="solid"/>
          </a:ln>
        </p:spPr>
        <p:txBody>
          <a:bodyPr/>
          <a:lstStyle/>
          <a:p>
            <a:endParaRPr lang="en-US"/>
          </a:p>
        </p:txBody>
      </p:sp>
      <p:sp>
        <p:nvSpPr>
          <p:cNvPr id="30" name="Text 28"/>
          <p:cNvSpPr/>
          <p:nvPr/>
        </p:nvSpPr>
        <p:spPr>
          <a:xfrm>
            <a:off x="3200400" y="4681728"/>
            <a:ext cx="2743200" cy="475488"/>
          </a:xfrm>
          <a:prstGeom prst="rect">
            <a:avLst/>
          </a:prstGeom>
          <a:noFill/>
          <a:ln/>
        </p:spPr>
        <p:txBody>
          <a:bodyPr wrap="square" rtlCol="0" anchor="ctr"/>
          <a:lstStyle/>
          <a:p>
            <a:pPr marL="0" indent="0" algn="ctr">
              <a:buNone/>
            </a:pPr>
            <a:r>
              <a:rPr lang="en-US" sz="1600" b="1" dirty="0">
                <a:solidFill>
                  <a:srgbClr val="3C3489"/>
                </a:solidFill>
                <a:latin typeface="Calibri" pitchFamily="34" charset="0"/>
                <a:ea typeface="Calibri" pitchFamily="34" charset="-122"/>
                <a:cs typeface="Calibri" pitchFamily="34" charset="-120"/>
              </a:rPr>
              <a:t>⏱  8 minutes</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11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3 — CHECKING AI OUTPUT</a:t>
            </a:r>
            <a:endParaRPr lang="en-US" sz="700" dirty="0"/>
          </a:p>
        </p:txBody>
      </p:sp>
      <p:sp>
        <p:nvSpPr>
          <p:cNvPr id="7" name="Shape 5"/>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640080"/>
            <a:ext cx="8229600" cy="777240"/>
          </a:xfrm>
          <a:prstGeom prst="rect">
            <a:avLst/>
          </a:prstGeom>
          <a:noFill/>
          <a:ln/>
        </p:spPr>
        <p:txBody>
          <a:bodyPr wrap="square" rtlCol="0" anchor="ctr"/>
          <a:lstStyle/>
          <a:p>
            <a:pPr marL="0" indent="0" algn="ctr">
              <a:buNone/>
            </a:pPr>
            <a:r>
              <a:rPr lang="en-US" sz="4200" dirty="0">
                <a:solidFill>
                  <a:srgbClr val="3C3489"/>
                </a:solidFill>
                <a:latin typeface="Georgia" pitchFamily="34" charset="0"/>
                <a:ea typeface="Georgia" pitchFamily="34" charset="-122"/>
                <a:cs typeface="Georgia" pitchFamily="34" charset="-120"/>
              </a:rPr>
              <a:t>AI does not know</a:t>
            </a:r>
            <a:endParaRPr lang="en-US" sz="4200" dirty="0"/>
          </a:p>
        </p:txBody>
      </p:sp>
      <p:sp>
        <p:nvSpPr>
          <p:cNvPr id="9" name="Text 7"/>
          <p:cNvSpPr/>
          <p:nvPr/>
        </p:nvSpPr>
        <p:spPr>
          <a:xfrm>
            <a:off x="457200" y="1389888"/>
            <a:ext cx="8229600" cy="777240"/>
          </a:xfrm>
          <a:prstGeom prst="rect">
            <a:avLst/>
          </a:prstGeom>
          <a:noFill/>
          <a:ln/>
        </p:spPr>
        <p:txBody>
          <a:bodyPr wrap="square" rtlCol="0" anchor="ctr"/>
          <a:lstStyle/>
          <a:p>
            <a:pPr marL="0" indent="0" algn="ctr">
              <a:buNone/>
            </a:pPr>
            <a:r>
              <a:rPr lang="en-US" sz="4200" dirty="0">
                <a:solidFill>
                  <a:srgbClr val="7F77DD"/>
                </a:solidFill>
                <a:latin typeface="Georgia" pitchFamily="34" charset="0"/>
                <a:ea typeface="Georgia" pitchFamily="34" charset="-122"/>
                <a:cs typeface="Georgia" pitchFamily="34" charset="-120"/>
              </a:rPr>
              <a:t>what it does not know.</a:t>
            </a:r>
            <a:endParaRPr lang="en-US" sz="4200" dirty="0"/>
          </a:p>
        </p:txBody>
      </p:sp>
      <p:sp>
        <p:nvSpPr>
          <p:cNvPr id="10" name="Shape 8"/>
          <p:cNvSpPr/>
          <p:nvPr/>
        </p:nvSpPr>
        <p:spPr>
          <a:xfrm>
            <a:off x="2743200" y="2240280"/>
            <a:ext cx="3657600" cy="50292"/>
          </a:xfrm>
          <a:prstGeom prst="rect">
            <a:avLst/>
          </a:prstGeom>
          <a:solidFill>
            <a:srgbClr val="7F77DD"/>
          </a:solidFill>
          <a:ln w="12700">
            <a:solidFill>
              <a:srgbClr val="7F77DD"/>
            </a:solidFill>
            <a:prstDash val="solid"/>
          </a:ln>
        </p:spPr>
        <p:txBody>
          <a:bodyPr/>
          <a:lstStyle/>
          <a:p>
            <a:endParaRPr lang="en-US"/>
          </a:p>
        </p:txBody>
      </p:sp>
      <p:sp>
        <p:nvSpPr>
          <p:cNvPr id="11" name="Text 9"/>
          <p:cNvSpPr/>
          <p:nvPr/>
        </p:nvSpPr>
        <p:spPr>
          <a:xfrm>
            <a:off x="731520" y="2395728"/>
            <a:ext cx="7680960" cy="384048"/>
          </a:xfrm>
          <a:prstGeom prst="rect">
            <a:avLst/>
          </a:prstGeom>
          <a:noFill/>
          <a:ln/>
        </p:spPr>
        <p:txBody>
          <a:bodyPr wrap="square" rtlCol="0" anchor="ctr"/>
          <a:lstStyle/>
          <a:p>
            <a:pPr marL="0" indent="0" algn="ctr">
              <a:buNone/>
            </a:pPr>
            <a:r>
              <a:rPr lang="en-US" sz="1500" i="1" dirty="0">
                <a:solidFill>
                  <a:srgbClr val="534AB7"/>
                </a:solidFill>
                <a:latin typeface="Calibri" pitchFamily="34" charset="0"/>
                <a:ea typeface="Calibri" pitchFamily="34" charset="-122"/>
                <a:cs typeface="Calibri" pitchFamily="34" charset="-120"/>
              </a:rPr>
              <a:t>Confident language does not mean accurate information.</a:t>
            </a:r>
            <a:endParaRPr lang="en-US" sz="1500" dirty="0"/>
          </a:p>
        </p:txBody>
      </p:sp>
      <p:sp>
        <p:nvSpPr>
          <p:cNvPr id="12" name="Text 10"/>
          <p:cNvSpPr/>
          <p:nvPr/>
        </p:nvSpPr>
        <p:spPr>
          <a:xfrm>
            <a:off x="457200" y="2971800"/>
            <a:ext cx="3931920" cy="347472"/>
          </a:xfrm>
          <a:prstGeom prst="rect">
            <a:avLst/>
          </a:prstGeom>
          <a:noFill/>
          <a:ln/>
        </p:spPr>
        <p:txBody>
          <a:bodyPr wrap="square" rtlCol="0" anchor="ctr"/>
          <a:lstStyle/>
          <a:p>
            <a:pPr marL="0" indent="0" algn="r">
              <a:buNone/>
            </a:pPr>
            <a:r>
              <a:rPr lang="en-US" sz="1400" dirty="0">
                <a:solidFill>
                  <a:srgbClr val="444441"/>
                </a:solidFill>
                <a:latin typeface="Calibri" pitchFamily="34" charset="0"/>
                <a:ea typeface="Calibri" pitchFamily="34" charset="-122"/>
                <a:cs typeface="Calibri" pitchFamily="34" charset="-120"/>
              </a:rPr>
              <a:t>This is called</a:t>
            </a:r>
            <a:endParaRPr lang="en-US" sz="1400" dirty="0"/>
          </a:p>
        </p:txBody>
      </p:sp>
      <p:sp>
        <p:nvSpPr>
          <p:cNvPr id="13" name="Shape 11"/>
          <p:cNvSpPr/>
          <p:nvPr/>
        </p:nvSpPr>
        <p:spPr>
          <a:xfrm>
            <a:off x="4526280" y="2907792"/>
            <a:ext cx="2011680" cy="475488"/>
          </a:xfrm>
          <a:prstGeom prst="roundRect">
            <a:avLst>
              <a:gd name="adj" fmla="val 15385"/>
            </a:avLst>
          </a:prstGeom>
          <a:solidFill>
            <a:srgbClr val="FAECE7"/>
          </a:solidFill>
          <a:ln w="12700">
            <a:solidFill>
              <a:srgbClr val="D85A30"/>
            </a:solidFill>
            <a:prstDash val="solid"/>
          </a:ln>
        </p:spPr>
        <p:txBody>
          <a:bodyPr/>
          <a:lstStyle/>
          <a:p>
            <a:endParaRPr lang="en-US"/>
          </a:p>
        </p:txBody>
      </p:sp>
      <p:sp>
        <p:nvSpPr>
          <p:cNvPr id="14" name="Text 12"/>
          <p:cNvSpPr/>
          <p:nvPr/>
        </p:nvSpPr>
        <p:spPr>
          <a:xfrm>
            <a:off x="4526280" y="2907792"/>
            <a:ext cx="2011680" cy="475488"/>
          </a:xfrm>
          <a:prstGeom prst="rect">
            <a:avLst/>
          </a:prstGeom>
          <a:noFill/>
          <a:ln/>
        </p:spPr>
        <p:txBody>
          <a:bodyPr wrap="square" rtlCol="0" anchor="ctr"/>
          <a:lstStyle/>
          <a:p>
            <a:pPr marL="0" indent="0" algn="ctr">
              <a:buNone/>
            </a:pPr>
            <a:r>
              <a:rPr lang="en-US" sz="1400" b="1" dirty="0">
                <a:solidFill>
                  <a:srgbClr val="993C1D"/>
                </a:solidFill>
                <a:latin typeface="Calibri" pitchFamily="34" charset="0"/>
                <a:ea typeface="Calibri" pitchFamily="34" charset="-122"/>
                <a:cs typeface="Calibri" pitchFamily="34" charset="-120"/>
              </a:rPr>
              <a:t>hallucination</a:t>
            </a:r>
            <a:endParaRPr lang="en-US" sz="1400" dirty="0"/>
          </a:p>
        </p:txBody>
      </p:sp>
      <p:sp>
        <p:nvSpPr>
          <p:cNvPr id="15" name="Text 13"/>
          <p:cNvSpPr/>
          <p:nvPr/>
        </p:nvSpPr>
        <p:spPr>
          <a:xfrm>
            <a:off x="6675120" y="2971800"/>
            <a:ext cx="2103120" cy="347472"/>
          </a:xfrm>
          <a:prstGeom prst="rect">
            <a:avLst/>
          </a:prstGeom>
          <a:noFill/>
          <a:ln/>
        </p:spPr>
        <p:txBody>
          <a:bodyPr wrap="square" rtlCol="0" anchor="ctr"/>
          <a:lstStyle/>
          <a:p>
            <a:pPr marL="0" indent="0">
              <a:buNone/>
            </a:pPr>
            <a:r>
              <a:rPr lang="en-US" sz="1400" dirty="0">
                <a:solidFill>
                  <a:srgbClr val="444441"/>
                </a:solidFill>
                <a:latin typeface="Calibri" pitchFamily="34" charset="0"/>
                <a:ea typeface="Calibri" pitchFamily="34" charset="-122"/>
                <a:cs typeface="Calibri" pitchFamily="34" charset="-120"/>
              </a:rPr>
              <a:t>and it is not a bug they are going to fix.</a:t>
            </a:r>
            <a:endParaRPr lang="en-US" sz="1400" dirty="0"/>
          </a:p>
        </p:txBody>
      </p:sp>
      <p:sp>
        <p:nvSpPr>
          <p:cNvPr id="16" name="Shape 14"/>
          <p:cNvSpPr/>
          <p:nvPr/>
        </p:nvSpPr>
        <p:spPr>
          <a:xfrm>
            <a:off x="320040" y="3566160"/>
            <a:ext cx="8503920" cy="822960"/>
          </a:xfrm>
          <a:prstGeom prst="roundRect">
            <a:avLst>
              <a:gd name="adj" fmla="val 8889"/>
            </a:avLst>
          </a:prstGeom>
          <a:solidFill>
            <a:srgbClr val="F1EFE8"/>
          </a:solidFill>
          <a:ln w="6350">
            <a:solidFill>
              <a:srgbClr val="B4B2A9"/>
            </a:solidFill>
            <a:prstDash val="solid"/>
          </a:ln>
        </p:spPr>
        <p:txBody>
          <a:bodyPr/>
          <a:lstStyle/>
          <a:p>
            <a:endParaRPr lang="en-US"/>
          </a:p>
        </p:txBody>
      </p:sp>
      <p:sp>
        <p:nvSpPr>
          <p:cNvPr id="17" name="Text 15"/>
          <p:cNvSpPr/>
          <p:nvPr/>
        </p:nvSpPr>
        <p:spPr>
          <a:xfrm>
            <a:off x="548640" y="3566160"/>
            <a:ext cx="8046720" cy="822960"/>
          </a:xfrm>
          <a:prstGeom prst="rect">
            <a:avLst/>
          </a:prstGeom>
          <a:noFill/>
          <a:ln/>
        </p:spPr>
        <p:txBody>
          <a:bodyPr wrap="square" rtlCol="0" anchor="ctr"/>
          <a:lstStyle/>
          <a:p>
            <a:pPr marL="0" indent="0" algn="ctr">
              <a:buNone/>
            </a:pPr>
            <a:r>
              <a:rPr lang="en-US" sz="1200" dirty="0">
                <a:solidFill>
                  <a:srgbClr val="444441"/>
                </a:solidFill>
                <a:latin typeface="Calibri" pitchFamily="34" charset="0"/>
                <a:ea typeface="Calibri" pitchFamily="34" charset="-122"/>
                <a:cs typeface="Calibri" pitchFamily="34" charset="-120"/>
              </a:rPr>
              <a:t>It is a consequence of how language models fundamentally work — and it means you need one more habit.</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12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3 — CHECKING AI OUTPUT</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Not all AI output carries the same risk</a:t>
            </a:r>
            <a:endParaRPr lang="en-US" sz="2000" dirty="0"/>
          </a:p>
        </p:txBody>
      </p:sp>
      <p:sp>
        <p:nvSpPr>
          <p:cNvPr id="9" name="Shape 7"/>
          <p:cNvSpPr/>
          <p:nvPr/>
        </p:nvSpPr>
        <p:spPr>
          <a:xfrm>
            <a:off x="320040" y="960120"/>
            <a:ext cx="4160520" cy="3657600"/>
          </a:xfrm>
          <a:prstGeom prst="roundRect">
            <a:avLst>
              <a:gd name="adj" fmla="val 2500"/>
            </a:avLst>
          </a:prstGeom>
          <a:solidFill>
            <a:srgbClr val="FAECE7"/>
          </a:solidFill>
          <a:ln w="12700">
            <a:solidFill>
              <a:srgbClr val="D85A30"/>
            </a:solidFill>
            <a:prstDash val="solid"/>
          </a:ln>
        </p:spPr>
        <p:txBody>
          <a:bodyPr/>
          <a:lstStyle/>
          <a:p>
            <a:endParaRPr lang="en-US"/>
          </a:p>
        </p:txBody>
      </p:sp>
      <p:sp>
        <p:nvSpPr>
          <p:cNvPr id="10" name="Shape 8"/>
          <p:cNvSpPr/>
          <p:nvPr/>
        </p:nvSpPr>
        <p:spPr>
          <a:xfrm>
            <a:off x="320040" y="960120"/>
            <a:ext cx="4160520" cy="54864"/>
          </a:xfrm>
          <a:prstGeom prst="rect">
            <a:avLst/>
          </a:prstGeom>
          <a:solidFill>
            <a:srgbClr val="D85A30"/>
          </a:solidFill>
          <a:ln w="12700">
            <a:solidFill>
              <a:srgbClr val="D85A30"/>
            </a:solidFill>
            <a:prstDash val="solid"/>
          </a:ln>
        </p:spPr>
        <p:txBody>
          <a:bodyPr/>
          <a:lstStyle/>
          <a:p>
            <a:endParaRPr lang="en-US"/>
          </a:p>
        </p:txBody>
      </p:sp>
      <p:sp>
        <p:nvSpPr>
          <p:cNvPr id="11" name="Text 9"/>
          <p:cNvSpPr/>
          <p:nvPr/>
        </p:nvSpPr>
        <p:spPr>
          <a:xfrm>
            <a:off x="320040" y="1042416"/>
            <a:ext cx="4160520" cy="347472"/>
          </a:xfrm>
          <a:prstGeom prst="rect">
            <a:avLst/>
          </a:prstGeom>
          <a:noFill/>
          <a:ln/>
        </p:spPr>
        <p:txBody>
          <a:bodyPr wrap="square" rtlCol="0" anchor="ctr"/>
          <a:lstStyle/>
          <a:p>
            <a:pPr marL="0" indent="0" algn="ctr">
              <a:buNone/>
            </a:pPr>
            <a:r>
              <a:rPr lang="en-US" sz="1300" b="1" kern="0" spc="150" dirty="0">
                <a:solidFill>
                  <a:srgbClr val="993C1D"/>
                </a:solidFill>
                <a:latin typeface="Calibri" pitchFamily="34" charset="0"/>
                <a:ea typeface="Calibri" pitchFamily="34" charset="-122"/>
                <a:cs typeface="Calibri" pitchFamily="34" charset="-120"/>
              </a:rPr>
              <a:t>HIGH RISK</a:t>
            </a:r>
            <a:endParaRPr lang="en-US" sz="1300" dirty="0"/>
          </a:p>
        </p:txBody>
      </p:sp>
      <p:sp>
        <p:nvSpPr>
          <p:cNvPr id="12" name="Text 10"/>
          <p:cNvSpPr/>
          <p:nvPr/>
        </p:nvSpPr>
        <p:spPr>
          <a:xfrm>
            <a:off x="457200" y="1389888"/>
            <a:ext cx="3886200" cy="274320"/>
          </a:xfrm>
          <a:prstGeom prst="rect">
            <a:avLst/>
          </a:prstGeom>
          <a:noFill/>
          <a:ln/>
        </p:spPr>
        <p:txBody>
          <a:bodyPr wrap="square" rtlCol="0" anchor="ctr"/>
          <a:lstStyle/>
          <a:p>
            <a:pPr marL="0" indent="0" algn="ctr">
              <a:buNone/>
            </a:pPr>
            <a:r>
              <a:rPr lang="en-US" sz="1050" i="1" dirty="0">
                <a:solidFill>
                  <a:srgbClr val="993C1D"/>
                </a:solidFill>
                <a:latin typeface="Calibri" pitchFamily="34" charset="0"/>
                <a:ea typeface="Calibri" pitchFamily="34" charset="-122"/>
                <a:cs typeface="Calibri" pitchFamily="34" charset="-120"/>
              </a:rPr>
              <a:t>Always verify before using</a:t>
            </a:r>
            <a:endParaRPr lang="en-US" sz="1050" dirty="0"/>
          </a:p>
        </p:txBody>
      </p:sp>
      <p:sp>
        <p:nvSpPr>
          <p:cNvPr id="13" name="Shape 11"/>
          <p:cNvSpPr/>
          <p:nvPr/>
        </p:nvSpPr>
        <p:spPr>
          <a:xfrm>
            <a:off x="502920" y="1783080"/>
            <a:ext cx="3794760" cy="438912"/>
          </a:xfrm>
          <a:prstGeom prst="roundRect">
            <a:avLst>
              <a:gd name="adj" fmla="val 10417"/>
            </a:avLst>
          </a:prstGeom>
          <a:solidFill>
            <a:srgbClr val="FFFFFF"/>
          </a:solidFill>
          <a:ln w="6350">
            <a:solidFill>
              <a:srgbClr val="D85A30"/>
            </a:solidFill>
            <a:prstDash val="solid"/>
          </a:ln>
        </p:spPr>
        <p:txBody>
          <a:bodyPr/>
          <a:lstStyle/>
          <a:p>
            <a:endParaRPr lang="en-US"/>
          </a:p>
        </p:txBody>
      </p:sp>
      <p:sp>
        <p:nvSpPr>
          <p:cNvPr id="14" name="Text 12"/>
          <p:cNvSpPr/>
          <p:nvPr/>
        </p:nvSpPr>
        <p:spPr>
          <a:xfrm>
            <a:off x="594360" y="1783080"/>
            <a:ext cx="3611880" cy="438912"/>
          </a:xfrm>
          <a:prstGeom prst="rect">
            <a:avLst/>
          </a:prstGeom>
          <a:noFill/>
          <a:ln/>
        </p:spPr>
        <p:txBody>
          <a:bodyPr wrap="square" rtlCol="0" anchor="ctr"/>
          <a:lstStyle/>
          <a:p>
            <a:pPr marL="0" indent="0">
              <a:buNone/>
            </a:pPr>
            <a:r>
              <a:rPr lang="en-US" sz="1050" dirty="0">
                <a:solidFill>
                  <a:srgbClr val="993C1D"/>
                </a:solidFill>
                <a:latin typeface="Calibri" pitchFamily="34" charset="0"/>
                <a:ea typeface="Calibri" pitchFamily="34" charset="-122"/>
                <a:cs typeface="Calibri" pitchFamily="34" charset="-120"/>
              </a:rPr>
              <a:t>— Specific facts, statistics, percentages</a:t>
            </a:r>
            <a:endParaRPr lang="en-US" sz="1050" dirty="0"/>
          </a:p>
        </p:txBody>
      </p:sp>
      <p:sp>
        <p:nvSpPr>
          <p:cNvPr id="15" name="Shape 13"/>
          <p:cNvSpPr/>
          <p:nvPr/>
        </p:nvSpPr>
        <p:spPr>
          <a:xfrm>
            <a:off x="502920" y="2313432"/>
            <a:ext cx="3794760" cy="438912"/>
          </a:xfrm>
          <a:prstGeom prst="roundRect">
            <a:avLst>
              <a:gd name="adj" fmla="val 10417"/>
            </a:avLst>
          </a:prstGeom>
          <a:solidFill>
            <a:srgbClr val="FFFFFF"/>
          </a:solidFill>
          <a:ln w="6350">
            <a:solidFill>
              <a:srgbClr val="D85A30"/>
            </a:solidFill>
            <a:prstDash val="solid"/>
          </a:ln>
        </p:spPr>
        <p:txBody>
          <a:bodyPr/>
          <a:lstStyle/>
          <a:p>
            <a:endParaRPr lang="en-US"/>
          </a:p>
        </p:txBody>
      </p:sp>
      <p:sp>
        <p:nvSpPr>
          <p:cNvPr id="16" name="Text 14"/>
          <p:cNvSpPr/>
          <p:nvPr/>
        </p:nvSpPr>
        <p:spPr>
          <a:xfrm>
            <a:off x="594360" y="2313432"/>
            <a:ext cx="3611880" cy="438912"/>
          </a:xfrm>
          <a:prstGeom prst="rect">
            <a:avLst/>
          </a:prstGeom>
          <a:noFill/>
          <a:ln/>
        </p:spPr>
        <p:txBody>
          <a:bodyPr wrap="square" rtlCol="0" anchor="ctr"/>
          <a:lstStyle/>
          <a:p>
            <a:pPr marL="0" indent="0">
              <a:buNone/>
            </a:pPr>
            <a:r>
              <a:rPr lang="en-US" sz="1050" dirty="0">
                <a:solidFill>
                  <a:srgbClr val="993C1D"/>
                </a:solidFill>
                <a:latin typeface="Calibri" pitchFamily="34" charset="0"/>
                <a:ea typeface="Calibri" pitchFamily="34" charset="-122"/>
                <a:cs typeface="Calibri" pitchFamily="34" charset="-120"/>
              </a:rPr>
              <a:t>— Named people, dates, places, events</a:t>
            </a:r>
            <a:endParaRPr lang="en-US" sz="1050" dirty="0"/>
          </a:p>
        </p:txBody>
      </p:sp>
      <p:sp>
        <p:nvSpPr>
          <p:cNvPr id="17" name="Shape 15"/>
          <p:cNvSpPr/>
          <p:nvPr/>
        </p:nvSpPr>
        <p:spPr>
          <a:xfrm>
            <a:off x="502920" y="2843784"/>
            <a:ext cx="3794760" cy="438912"/>
          </a:xfrm>
          <a:prstGeom prst="roundRect">
            <a:avLst>
              <a:gd name="adj" fmla="val 10417"/>
            </a:avLst>
          </a:prstGeom>
          <a:solidFill>
            <a:srgbClr val="FFFFFF"/>
          </a:solidFill>
          <a:ln w="6350">
            <a:solidFill>
              <a:srgbClr val="D85A30"/>
            </a:solidFill>
            <a:prstDash val="solid"/>
          </a:ln>
        </p:spPr>
        <p:txBody>
          <a:bodyPr/>
          <a:lstStyle/>
          <a:p>
            <a:endParaRPr lang="en-US"/>
          </a:p>
        </p:txBody>
      </p:sp>
      <p:sp>
        <p:nvSpPr>
          <p:cNvPr id="18" name="Text 16"/>
          <p:cNvSpPr/>
          <p:nvPr/>
        </p:nvSpPr>
        <p:spPr>
          <a:xfrm>
            <a:off x="594360" y="2843784"/>
            <a:ext cx="3611880" cy="438912"/>
          </a:xfrm>
          <a:prstGeom prst="rect">
            <a:avLst/>
          </a:prstGeom>
          <a:noFill/>
          <a:ln/>
        </p:spPr>
        <p:txBody>
          <a:bodyPr wrap="square" rtlCol="0" anchor="ctr"/>
          <a:lstStyle/>
          <a:p>
            <a:pPr marL="0" indent="0">
              <a:buNone/>
            </a:pPr>
            <a:r>
              <a:rPr lang="en-US" sz="1050" dirty="0">
                <a:solidFill>
                  <a:srgbClr val="993C1D"/>
                </a:solidFill>
                <a:latin typeface="Calibri" pitchFamily="34" charset="0"/>
                <a:ea typeface="Calibri" pitchFamily="34" charset="-122"/>
                <a:cs typeface="Calibri" pitchFamily="34" charset="-120"/>
              </a:rPr>
              <a:t>— Citations, quotes, references</a:t>
            </a:r>
            <a:endParaRPr lang="en-US" sz="1050" dirty="0"/>
          </a:p>
        </p:txBody>
      </p:sp>
      <p:sp>
        <p:nvSpPr>
          <p:cNvPr id="19" name="Shape 17"/>
          <p:cNvSpPr/>
          <p:nvPr/>
        </p:nvSpPr>
        <p:spPr>
          <a:xfrm>
            <a:off x="502920" y="3374136"/>
            <a:ext cx="3794760" cy="438912"/>
          </a:xfrm>
          <a:prstGeom prst="roundRect">
            <a:avLst>
              <a:gd name="adj" fmla="val 10417"/>
            </a:avLst>
          </a:prstGeom>
          <a:solidFill>
            <a:srgbClr val="FFFFFF"/>
          </a:solidFill>
          <a:ln w="6350">
            <a:solidFill>
              <a:srgbClr val="D85A30"/>
            </a:solidFill>
            <a:prstDash val="solid"/>
          </a:ln>
        </p:spPr>
        <p:txBody>
          <a:bodyPr/>
          <a:lstStyle/>
          <a:p>
            <a:endParaRPr lang="en-US"/>
          </a:p>
        </p:txBody>
      </p:sp>
      <p:sp>
        <p:nvSpPr>
          <p:cNvPr id="20" name="Text 18"/>
          <p:cNvSpPr/>
          <p:nvPr/>
        </p:nvSpPr>
        <p:spPr>
          <a:xfrm>
            <a:off x="594360" y="3374136"/>
            <a:ext cx="3611880" cy="438912"/>
          </a:xfrm>
          <a:prstGeom prst="rect">
            <a:avLst/>
          </a:prstGeom>
          <a:noFill/>
          <a:ln/>
        </p:spPr>
        <p:txBody>
          <a:bodyPr wrap="square" rtlCol="0" anchor="ctr"/>
          <a:lstStyle/>
          <a:p>
            <a:pPr marL="0" indent="0">
              <a:buNone/>
            </a:pPr>
            <a:r>
              <a:rPr lang="en-US" sz="1050" dirty="0">
                <a:solidFill>
                  <a:srgbClr val="993C1D"/>
                </a:solidFill>
                <a:latin typeface="Calibri" pitchFamily="34" charset="0"/>
                <a:ea typeface="Calibri" pitchFamily="34" charset="-122"/>
                <a:cs typeface="Calibri" pitchFamily="34" charset="-120"/>
              </a:rPr>
              <a:t>— Legal, medical, or financial information</a:t>
            </a:r>
            <a:endParaRPr lang="en-US" sz="1050" dirty="0"/>
          </a:p>
        </p:txBody>
      </p:sp>
      <p:sp>
        <p:nvSpPr>
          <p:cNvPr id="21" name="Shape 19"/>
          <p:cNvSpPr/>
          <p:nvPr/>
        </p:nvSpPr>
        <p:spPr>
          <a:xfrm>
            <a:off x="502920" y="3904488"/>
            <a:ext cx="3794760" cy="438912"/>
          </a:xfrm>
          <a:prstGeom prst="roundRect">
            <a:avLst>
              <a:gd name="adj" fmla="val 10417"/>
            </a:avLst>
          </a:prstGeom>
          <a:solidFill>
            <a:srgbClr val="FFFFFF"/>
          </a:solidFill>
          <a:ln w="6350">
            <a:solidFill>
              <a:srgbClr val="D85A30"/>
            </a:solidFill>
            <a:prstDash val="solid"/>
          </a:ln>
        </p:spPr>
        <p:txBody>
          <a:bodyPr/>
          <a:lstStyle/>
          <a:p>
            <a:endParaRPr lang="en-US"/>
          </a:p>
        </p:txBody>
      </p:sp>
      <p:sp>
        <p:nvSpPr>
          <p:cNvPr id="22" name="Text 20"/>
          <p:cNvSpPr/>
          <p:nvPr/>
        </p:nvSpPr>
        <p:spPr>
          <a:xfrm>
            <a:off x="594360" y="3904488"/>
            <a:ext cx="3611880" cy="438912"/>
          </a:xfrm>
          <a:prstGeom prst="rect">
            <a:avLst/>
          </a:prstGeom>
          <a:noFill/>
          <a:ln/>
        </p:spPr>
        <p:txBody>
          <a:bodyPr wrap="square" rtlCol="0" anchor="ctr"/>
          <a:lstStyle/>
          <a:p>
            <a:pPr marL="0" indent="0">
              <a:buNone/>
            </a:pPr>
            <a:r>
              <a:rPr lang="en-US" sz="1050" dirty="0">
                <a:solidFill>
                  <a:srgbClr val="993C1D"/>
                </a:solidFill>
                <a:latin typeface="Calibri" pitchFamily="34" charset="0"/>
                <a:ea typeface="Calibri" pitchFamily="34" charset="-122"/>
                <a:cs typeface="Calibri" pitchFamily="34" charset="-120"/>
              </a:rPr>
              <a:t>— Any number that matters</a:t>
            </a:r>
            <a:endParaRPr lang="en-US" sz="1050" dirty="0"/>
          </a:p>
        </p:txBody>
      </p:sp>
      <p:sp>
        <p:nvSpPr>
          <p:cNvPr id="23" name="Shape 21"/>
          <p:cNvSpPr/>
          <p:nvPr/>
        </p:nvSpPr>
        <p:spPr>
          <a:xfrm>
            <a:off x="4663440" y="960120"/>
            <a:ext cx="4160520" cy="3657600"/>
          </a:xfrm>
          <a:prstGeom prst="roundRect">
            <a:avLst>
              <a:gd name="adj" fmla="val 2500"/>
            </a:avLst>
          </a:prstGeom>
          <a:solidFill>
            <a:srgbClr val="E1F5EE"/>
          </a:solidFill>
          <a:ln w="12700">
            <a:solidFill>
              <a:srgbClr val="1D9E75"/>
            </a:solidFill>
            <a:prstDash val="solid"/>
          </a:ln>
        </p:spPr>
        <p:txBody>
          <a:bodyPr/>
          <a:lstStyle/>
          <a:p>
            <a:endParaRPr lang="en-US"/>
          </a:p>
        </p:txBody>
      </p:sp>
      <p:sp>
        <p:nvSpPr>
          <p:cNvPr id="24" name="Shape 22"/>
          <p:cNvSpPr/>
          <p:nvPr/>
        </p:nvSpPr>
        <p:spPr>
          <a:xfrm>
            <a:off x="4663440" y="960120"/>
            <a:ext cx="4160520" cy="54864"/>
          </a:xfrm>
          <a:prstGeom prst="rect">
            <a:avLst/>
          </a:prstGeom>
          <a:solidFill>
            <a:srgbClr val="1D9E75"/>
          </a:solidFill>
          <a:ln w="12700">
            <a:solidFill>
              <a:srgbClr val="1D9E75"/>
            </a:solidFill>
            <a:prstDash val="solid"/>
          </a:ln>
        </p:spPr>
        <p:txBody>
          <a:bodyPr/>
          <a:lstStyle/>
          <a:p>
            <a:endParaRPr lang="en-US"/>
          </a:p>
        </p:txBody>
      </p:sp>
      <p:sp>
        <p:nvSpPr>
          <p:cNvPr id="25" name="Text 23"/>
          <p:cNvSpPr/>
          <p:nvPr/>
        </p:nvSpPr>
        <p:spPr>
          <a:xfrm>
            <a:off x="4663440" y="1042416"/>
            <a:ext cx="4160520" cy="347472"/>
          </a:xfrm>
          <a:prstGeom prst="rect">
            <a:avLst/>
          </a:prstGeom>
          <a:noFill/>
          <a:ln/>
        </p:spPr>
        <p:txBody>
          <a:bodyPr wrap="square" rtlCol="0" anchor="ctr"/>
          <a:lstStyle/>
          <a:p>
            <a:pPr marL="0" indent="0" algn="ctr">
              <a:buNone/>
            </a:pPr>
            <a:r>
              <a:rPr lang="en-US" sz="1300" b="1" kern="0" spc="150" dirty="0">
                <a:solidFill>
                  <a:srgbClr val="085041"/>
                </a:solidFill>
                <a:latin typeface="Calibri" pitchFamily="34" charset="0"/>
                <a:ea typeface="Calibri" pitchFamily="34" charset="-122"/>
                <a:cs typeface="Calibri" pitchFamily="34" charset="-120"/>
              </a:rPr>
              <a:t>LOW RISK</a:t>
            </a:r>
            <a:endParaRPr lang="en-US" sz="1300" dirty="0"/>
          </a:p>
        </p:txBody>
      </p:sp>
      <p:sp>
        <p:nvSpPr>
          <p:cNvPr id="26" name="Text 24"/>
          <p:cNvSpPr/>
          <p:nvPr/>
        </p:nvSpPr>
        <p:spPr>
          <a:xfrm>
            <a:off x="4800600" y="1389888"/>
            <a:ext cx="3886200" cy="274320"/>
          </a:xfrm>
          <a:prstGeom prst="rect">
            <a:avLst/>
          </a:prstGeom>
          <a:noFill/>
          <a:ln/>
        </p:spPr>
        <p:txBody>
          <a:bodyPr wrap="square" rtlCol="0" anchor="ctr"/>
          <a:lstStyle/>
          <a:p>
            <a:pPr marL="0" indent="0" algn="ctr">
              <a:buNone/>
            </a:pPr>
            <a:r>
              <a:rPr lang="en-US" sz="1050" i="1" dirty="0">
                <a:solidFill>
                  <a:srgbClr val="085041"/>
                </a:solidFill>
                <a:latin typeface="Calibri" pitchFamily="34" charset="0"/>
                <a:ea typeface="Calibri" pitchFamily="34" charset="-122"/>
                <a:cs typeface="Calibri" pitchFamily="34" charset="-120"/>
              </a:rPr>
              <a:t>Check where you can — lower stakes</a:t>
            </a:r>
            <a:endParaRPr lang="en-US" sz="1050" dirty="0"/>
          </a:p>
        </p:txBody>
      </p:sp>
      <p:sp>
        <p:nvSpPr>
          <p:cNvPr id="27" name="Shape 25"/>
          <p:cNvSpPr/>
          <p:nvPr/>
        </p:nvSpPr>
        <p:spPr>
          <a:xfrm>
            <a:off x="4846320" y="1783080"/>
            <a:ext cx="3794760" cy="438912"/>
          </a:xfrm>
          <a:prstGeom prst="roundRect">
            <a:avLst>
              <a:gd name="adj" fmla="val 10417"/>
            </a:avLst>
          </a:prstGeom>
          <a:solidFill>
            <a:srgbClr val="FFFFFF"/>
          </a:solidFill>
          <a:ln w="6350">
            <a:solidFill>
              <a:srgbClr val="1D9E75"/>
            </a:solidFill>
            <a:prstDash val="solid"/>
          </a:ln>
        </p:spPr>
        <p:txBody>
          <a:bodyPr/>
          <a:lstStyle/>
          <a:p>
            <a:endParaRPr lang="en-US"/>
          </a:p>
        </p:txBody>
      </p:sp>
      <p:sp>
        <p:nvSpPr>
          <p:cNvPr id="28" name="Text 26"/>
          <p:cNvSpPr/>
          <p:nvPr/>
        </p:nvSpPr>
        <p:spPr>
          <a:xfrm>
            <a:off x="4937760" y="1783080"/>
            <a:ext cx="3611880" cy="438912"/>
          </a:xfrm>
          <a:prstGeom prst="rect">
            <a:avLst/>
          </a:prstGeom>
          <a:noFill/>
          <a:ln/>
        </p:spPr>
        <p:txBody>
          <a:bodyPr wrap="square" rtlCol="0" anchor="ctr"/>
          <a:lstStyle/>
          <a:p>
            <a:pPr marL="0" indent="0">
              <a:buNone/>
            </a:pPr>
            <a:r>
              <a:rPr lang="en-US" sz="1050" dirty="0">
                <a:solidFill>
                  <a:srgbClr val="085041"/>
                </a:solidFill>
                <a:latin typeface="Calibri" pitchFamily="34" charset="0"/>
                <a:ea typeface="Calibri" pitchFamily="34" charset="-122"/>
                <a:cs typeface="Calibri" pitchFamily="34" charset="-120"/>
              </a:rPr>
              <a:t>— Brainstorming and idea generation</a:t>
            </a:r>
            <a:endParaRPr lang="en-US" sz="1050" dirty="0"/>
          </a:p>
        </p:txBody>
      </p:sp>
      <p:sp>
        <p:nvSpPr>
          <p:cNvPr id="29" name="Shape 27"/>
          <p:cNvSpPr/>
          <p:nvPr/>
        </p:nvSpPr>
        <p:spPr>
          <a:xfrm>
            <a:off x="4846320" y="2313432"/>
            <a:ext cx="3794760" cy="438912"/>
          </a:xfrm>
          <a:prstGeom prst="roundRect">
            <a:avLst>
              <a:gd name="adj" fmla="val 10417"/>
            </a:avLst>
          </a:prstGeom>
          <a:solidFill>
            <a:srgbClr val="FFFFFF"/>
          </a:solidFill>
          <a:ln w="6350">
            <a:solidFill>
              <a:srgbClr val="1D9E75"/>
            </a:solidFill>
            <a:prstDash val="solid"/>
          </a:ln>
        </p:spPr>
        <p:txBody>
          <a:bodyPr/>
          <a:lstStyle/>
          <a:p>
            <a:endParaRPr lang="en-US"/>
          </a:p>
        </p:txBody>
      </p:sp>
      <p:sp>
        <p:nvSpPr>
          <p:cNvPr id="30" name="Text 28"/>
          <p:cNvSpPr/>
          <p:nvPr/>
        </p:nvSpPr>
        <p:spPr>
          <a:xfrm>
            <a:off x="4937760" y="2313432"/>
            <a:ext cx="3611880" cy="438912"/>
          </a:xfrm>
          <a:prstGeom prst="rect">
            <a:avLst/>
          </a:prstGeom>
          <a:noFill/>
          <a:ln/>
        </p:spPr>
        <p:txBody>
          <a:bodyPr wrap="square" rtlCol="0" anchor="ctr"/>
          <a:lstStyle/>
          <a:p>
            <a:pPr marL="0" indent="0">
              <a:buNone/>
            </a:pPr>
            <a:r>
              <a:rPr lang="en-US" sz="1050" dirty="0">
                <a:solidFill>
                  <a:srgbClr val="085041"/>
                </a:solidFill>
                <a:latin typeface="Calibri" pitchFamily="34" charset="0"/>
                <a:ea typeface="Calibri" pitchFamily="34" charset="-122"/>
                <a:cs typeface="Calibri" pitchFamily="34" charset="-120"/>
              </a:rPr>
              <a:t>— First drafts of text you will edit</a:t>
            </a:r>
            <a:endParaRPr lang="en-US" sz="1050" dirty="0"/>
          </a:p>
        </p:txBody>
      </p:sp>
      <p:sp>
        <p:nvSpPr>
          <p:cNvPr id="31" name="Shape 29"/>
          <p:cNvSpPr/>
          <p:nvPr/>
        </p:nvSpPr>
        <p:spPr>
          <a:xfrm>
            <a:off x="4846320" y="2843784"/>
            <a:ext cx="3794760" cy="438912"/>
          </a:xfrm>
          <a:prstGeom prst="roundRect">
            <a:avLst>
              <a:gd name="adj" fmla="val 10417"/>
            </a:avLst>
          </a:prstGeom>
          <a:solidFill>
            <a:srgbClr val="FFFFFF"/>
          </a:solidFill>
          <a:ln w="6350">
            <a:solidFill>
              <a:srgbClr val="1D9E75"/>
            </a:solidFill>
            <a:prstDash val="solid"/>
          </a:ln>
        </p:spPr>
        <p:txBody>
          <a:bodyPr/>
          <a:lstStyle/>
          <a:p>
            <a:endParaRPr lang="en-US"/>
          </a:p>
        </p:txBody>
      </p:sp>
      <p:sp>
        <p:nvSpPr>
          <p:cNvPr id="32" name="Text 30"/>
          <p:cNvSpPr/>
          <p:nvPr/>
        </p:nvSpPr>
        <p:spPr>
          <a:xfrm>
            <a:off x="4937760" y="2843784"/>
            <a:ext cx="3611880" cy="438912"/>
          </a:xfrm>
          <a:prstGeom prst="rect">
            <a:avLst/>
          </a:prstGeom>
          <a:noFill/>
          <a:ln/>
        </p:spPr>
        <p:txBody>
          <a:bodyPr wrap="square" rtlCol="0" anchor="ctr"/>
          <a:lstStyle/>
          <a:p>
            <a:pPr marL="0" indent="0">
              <a:buNone/>
            </a:pPr>
            <a:r>
              <a:rPr lang="en-US" sz="1050" dirty="0">
                <a:solidFill>
                  <a:srgbClr val="085041"/>
                </a:solidFill>
                <a:latin typeface="Calibri" pitchFamily="34" charset="0"/>
                <a:ea typeface="Calibri" pitchFamily="34" charset="-122"/>
                <a:cs typeface="Calibri" pitchFamily="34" charset="-120"/>
              </a:rPr>
              <a:t>— Tone rewrites and style changes</a:t>
            </a:r>
            <a:endParaRPr lang="en-US" sz="1050" dirty="0"/>
          </a:p>
        </p:txBody>
      </p:sp>
      <p:sp>
        <p:nvSpPr>
          <p:cNvPr id="33" name="Shape 31"/>
          <p:cNvSpPr/>
          <p:nvPr/>
        </p:nvSpPr>
        <p:spPr>
          <a:xfrm>
            <a:off x="4846320" y="3374136"/>
            <a:ext cx="3794760" cy="438912"/>
          </a:xfrm>
          <a:prstGeom prst="roundRect">
            <a:avLst>
              <a:gd name="adj" fmla="val 10417"/>
            </a:avLst>
          </a:prstGeom>
          <a:solidFill>
            <a:srgbClr val="FFFFFF"/>
          </a:solidFill>
          <a:ln w="6350">
            <a:solidFill>
              <a:srgbClr val="1D9E75"/>
            </a:solidFill>
            <a:prstDash val="solid"/>
          </a:ln>
        </p:spPr>
        <p:txBody>
          <a:bodyPr/>
          <a:lstStyle/>
          <a:p>
            <a:endParaRPr lang="en-US"/>
          </a:p>
        </p:txBody>
      </p:sp>
      <p:sp>
        <p:nvSpPr>
          <p:cNvPr id="34" name="Text 32"/>
          <p:cNvSpPr/>
          <p:nvPr/>
        </p:nvSpPr>
        <p:spPr>
          <a:xfrm>
            <a:off x="4937760" y="3374136"/>
            <a:ext cx="3611880" cy="438912"/>
          </a:xfrm>
          <a:prstGeom prst="rect">
            <a:avLst/>
          </a:prstGeom>
          <a:noFill/>
          <a:ln/>
        </p:spPr>
        <p:txBody>
          <a:bodyPr wrap="square" rtlCol="0" anchor="ctr"/>
          <a:lstStyle/>
          <a:p>
            <a:pPr marL="0" indent="0">
              <a:buNone/>
            </a:pPr>
            <a:r>
              <a:rPr lang="en-US" sz="1050" dirty="0">
                <a:solidFill>
                  <a:srgbClr val="085041"/>
                </a:solidFill>
                <a:latin typeface="Calibri" pitchFamily="34" charset="0"/>
                <a:ea typeface="Calibri" pitchFamily="34" charset="-122"/>
                <a:cs typeface="Calibri" pitchFamily="34" charset="-120"/>
              </a:rPr>
              <a:t>— Summaries of documents you have read</a:t>
            </a:r>
            <a:endParaRPr lang="en-US" sz="1050" dirty="0"/>
          </a:p>
        </p:txBody>
      </p:sp>
      <p:sp>
        <p:nvSpPr>
          <p:cNvPr id="35" name="Shape 33"/>
          <p:cNvSpPr/>
          <p:nvPr/>
        </p:nvSpPr>
        <p:spPr>
          <a:xfrm>
            <a:off x="4846320" y="3904488"/>
            <a:ext cx="3794760" cy="438912"/>
          </a:xfrm>
          <a:prstGeom prst="roundRect">
            <a:avLst>
              <a:gd name="adj" fmla="val 10417"/>
            </a:avLst>
          </a:prstGeom>
          <a:solidFill>
            <a:srgbClr val="FFFFFF"/>
          </a:solidFill>
          <a:ln w="6350">
            <a:solidFill>
              <a:srgbClr val="1D9E75"/>
            </a:solidFill>
            <a:prstDash val="solid"/>
          </a:ln>
        </p:spPr>
        <p:txBody>
          <a:bodyPr/>
          <a:lstStyle/>
          <a:p>
            <a:endParaRPr lang="en-US"/>
          </a:p>
        </p:txBody>
      </p:sp>
      <p:sp>
        <p:nvSpPr>
          <p:cNvPr id="36" name="Text 34"/>
          <p:cNvSpPr/>
          <p:nvPr/>
        </p:nvSpPr>
        <p:spPr>
          <a:xfrm>
            <a:off x="4937760" y="3904488"/>
            <a:ext cx="3611880" cy="438912"/>
          </a:xfrm>
          <a:prstGeom prst="rect">
            <a:avLst/>
          </a:prstGeom>
          <a:noFill/>
          <a:ln/>
        </p:spPr>
        <p:txBody>
          <a:bodyPr wrap="square" rtlCol="0" anchor="ctr"/>
          <a:lstStyle/>
          <a:p>
            <a:pPr marL="0" indent="0">
              <a:buNone/>
            </a:pPr>
            <a:r>
              <a:rPr lang="en-US" sz="1050" dirty="0">
                <a:solidFill>
                  <a:srgbClr val="085041"/>
                </a:solidFill>
                <a:latin typeface="Calibri" pitchFamily="34" charset="0"/>
                <a:ea typeface="Calibri" pitchFamily="34" charset="-122"/>
                <a:cs typeface="Calibri" pitchFamily="34" charset="-120"/>
              </a:rPr>
              <a:t>— Explaining concepts in simpler terms</a:t>
            </a:r>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13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3 — CHECKING AI OUTPUT</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The three-check habit</a:t>
            </a:r>
            <a:endParaRPr lang="en-US" sz="2000" dirty="0"/>
          </a:p>
        </p:txBody>
      </p:sp>
      <p:sp>
        <p:nvSpPr>
          <p:cNvPr id="9" name="Shape 7"/>
          <p:cNvSpPr/>
          <p:nvPr/>
        </p:nvSpPr>
        <p:spPr>
          <a:xfrm>
            <a:off x="320040" y="1005840"/>
            <a:ext cx="8503920" cy="1097280"/>
          </a:xfrm>
          <a:prstGeom prst="roundRect">
            <a:avLst>
              <a:gd name="adj" fmla="val 6667"/>
            </a:avLst>
          </a:prstGeom>
          <a:solidFill>
            <a:srgbClr val="EEEDFE"/>
          </a:solidFill>
          <a:ln w="9525">
            <a:solidFill>
              <a:srgbClr val="7F77DD"/>
            </a:solidFill>
            <a:prstDash val="solid"/>
          </a:ln>
        </p:spPr>
        <p:txBody>
          <a:bodyPr/>
          <a:lstStyle/>
          <a:p>
            <a:endParaRPr lang="en-US"/>
          </a:p>
        </p:txBody>
      </p:sp>
      <p:sp>
        <p:nvSpPr>
          <p:cNvPr id="10" name="Shape 8"/>
          <p:cNvSpPr/>
          <p:nvPr/>
        </p:nvSpPr>
        <p:spPr>
          <a:xfrm>
            <a:off x="411480" y="1261872"/>
            <a:ext cx="621792" cy="621792"/>
          </a:xfrm>
          <a:prstGeom prst="line">
            <a:avLst/>
          </a:prstGeom>
          <a:solidFill>
            <a:srgbClr val="7F77DD"/>
          </a:solidFill>
          <a:ln w="12700">
            <a:solidFill>
              <a:srgbClr val="7F77DD"/>
            </a:solidFill>
            <a:prstDash val="solid"/>
          </a:ln>
        </p:spPr>
        <p:txBody>
          <a:bodyPr/>
          <a:lstStyle/>
          <a:p>
            <a:endParaRPr lang="en-US"/>
          </a:p>
        </p:txBody>
      </p:sp>
      <p:sp>
        <p:nvSpPr>
          <p:cNvPr id="11" name="Text 9"/>
          <p:cNvSpPr/>
          <p:nvPr/>
        </p:nvSpPr>
        <p:spPr>
          <a:xfrm>
            <a:off x="411480" y="1261872"/>
            <a:ext cx="621792" cy="621792"/>
          </a:xfrm>
          <a:prstGeom prst="rect">
            <a:avLst/>
          </a:prstGeom>
          <a:noFill/>
          <a:ln/>
        </p:spPr>
        <p:txBody>
          <a:bodyPr wrap="square" rtlCol="0" anchor="ctr"/>
          <a:lstStyle/>
          <a:p>
            <a:pPr marL="0" indent="0" algn="ctr">
              <a:buNone/>
            </a:pPr>
            <a:r>
              <a:rPr lang="en-US" sz="2200" dirty="0">
                <a:solidFill>
                  <a:srgbClr val="FFFFFF"/>
                </a:solidFill>
                <a:latin typeface="Georgia" pitchFamily="34" charset="0"/>
                <a:ea typeface="Georgia" pitchFamily="34" charset="-122"/>
                <a:cs typeface="Georgia" pitchFamily="34" charset="-120"/>
              </a:rPr>
              <a:t>1</a:t>
            </a:r>
            <a:endParaRPr lang="en-US" sz="2200" dirty="0"/>
          </a:p>
        </p:txBody>
      </p:sp>
      <p:sp>
        <p:nvSpPr>
          <p:cNvPr id="12" name="Text 10"/>
          <p:cNvSpPr/>
          <p:nvPr/>
        </p:nvSpPr>
        <p:spPr>
          <a:xfrm>
            <a:off x="1188720" y="1097280"/>
            <a:ext cx="7406640" cy="457200"/>
          </a:xfrm>
          <a:prstGeom prst="rect">
            <a:avLst/>
          </a:prstGeom>
          <a:noFill/>
          <a:ln/>
        </p:spPr>
        <p:txBody>
          <a:bodyPr wrap="square" rtlCol="0" anchor="ctr"/>
          <a:lstStyle/>
          <a:p>
            <a:pPr marL="0" indent="0">
              <a:buNone/>
            </a:pPr>
            <a:r>
              <a:rPr lang="en-US" sz="1400" b="1" dirty="0">
                <a:solidFill>
                  <a:srgbClr val="3C3489"/>
                </a:solidFill>
                <a:latin typeface="Calibri" pitchFamily="34" charset="0"/>
                <a:ea typeface="Calibri" pitchFamily="34" charset="-122"/>
                <a:cs typeface="Calibri" pitchFamily="34" charset="-120"/>
              </a:rPr>
              <a:t>Does this sound right based on what I already know?</a:t>
            </a:r>
            <a:endParaRPr lang="en-US" sz="1400" dirty="0"/>
          </a:p>
        </p:txBody>
      </p:sp>
      <p:sp>
        <p:nvSpPr>
          <p:cNvPr id="13" name="Text 11"/>
          <p:cNvSpPr/>
          <p:nvPr/>
        </p:nvSpPr>
        <p:spPr>
          <a:xfrm>
            <a:off x="1188720" y="1572768"/>
            <a:ext cx="7406640" cy="402336"/>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Your existing knowledge is a powerful filter. If something feels off, it probably is.</a:t>
            </a:r>
            <a:endParaRPr lang="en-US" sz="1100" dirty="0"/>
          </a:p>
        </p:txBody>
      </p:sp>
      <p:sp>
        <p:nvSpPr>
          <p:cNvPr id="14" name="Shape 12"/>
          <p:cNvSpPr/>
          <p:nvPr/>
        </p:nvSpPr>
        <p:spPr>
          <a:xfrm>
            <a:off x="320040" y="2267712"/>
            <a:ext cx="8503920" cy="1097280"/>
          </a:xfrm>
          <a:prstGeom prst="roundRect">
            <a:avLst>
              <a:gd name="adj" fmla="val 6667"/>
            </a:avLst>
          </a:prstGeom>
          <a:solidFill>
            <a:srgbClr val="E1F5EE"/>
          </a:solidFill>
          <a:ln w="9525">
            <a:solidFill>
              <a:srgbClr val="1D9E75"/>
            </a:solidFill>
            <a:prstDash val="solid"/>
          </a:ln>
        </p:spPr>
        <p:txBody>
          <a:bodyPr/>
          <a:lstStyle/>
          <a:p>
            <a:endParaRPr lang="en-US"/>
          </a:p>
        </p:txBody>
      </p:sp>
      <p:sp>
        <p:nvSpPr>
          <p:cNvPr id="15" name="Shape 13"/>
          <p:cNvSpPr/>
          <p:nvPr/>
        </p:nvSpPr>
        <p:spPr>
          <a:xfrm>
            <a:off x="411480" y="2523744"/>
            <a:ext cx="621792" cy="621792"/>
          </a:xfrm>
          <a:prstGeom prst="line">
            <a:avLst/>
          </a:prstGeom>
          <a:solidFill>
            <a:srgbClr val="1D9E75"/>
          </a:solidFill>
          <a:ln w="12700">
            <a:solidFill>
              <a:srgbClr val="1D9E75"/>
            </a:solidFill>
            <a:prstDash val="solid"/>
          </a:ln>
        </p:spPr>
        <p:txBody>
          <a:bodyPr/>
          <a:lstStyle/>
          <a:p>
            <a:endParaRPr lang="en-US"/>
          </a:p>
        </p:txBody>
      </p:sp>
      <p:sp>
        <p:nvSpPr>
          <p:cNvPr id="16" name="Text 14"/>
          <p:cNvSpPr/>
          <p:nvPr/>
        </p:nvSpPr>
        <p:spPr>
          <a:xfrm>
            <a:off x="411480" y="2523744"/>
            <a:ext cx="621792" cy="621792"/>
          </a:xfrm>
          <a:prstGeom prst="rect">
            <a:avLst/>
          </a:prstGeom>
          <a:noFill/>
          <a:ln/>
        </p:spPr>
        <p:txBody>
          <a:bodyPr wrap="square" rtlCol="0" anchor="ctr"/>
          <a:lstStyle/>
          <a:p>
            <a:pPr marL="0" indent="0" algn="ctr">
              <a:buNone/>
            </a:pPr>
            <a:r>
              <a:rPr lang="en-US" sz="2200" dirty="0">
                <a:solidFill>
                  <a:srgbClr val="FFFFFF"/>
                </a:solidFill>
                <a:latin typeface="Georgia" pitchFamily="34" charset="0"/>
                <a:ea typeface="Georgia" pitchFamily="34" charset="-122"/>
                <a:cs typeface="Georgia" pitchFamily="34" charset="-120"/>
              </a:rPr>
              <a:t>2</a:t>
            </a:r>
            <a:endParaRPr lang="en-US" sz="2200" dirty="0"/>
          </a:p>
        </p:txBody>
      </p:sp>
      <p:sp>
        <p:nvSpPr>
          <p:cNvPr id="17" name="Text 15"/>
          <p:cNvSpPr/>
          <p:nvPr/>
        </p:nvSpPr>
        <p:spPr>
          <a:xfrm>
            <a:off x="1188720" y="2359152"/>
            <a:ext cx="7406640" cy="457200"/>
          </a:xfrm>
          <a:prstGeom prst="rect">
            <a:avLst/>
          </a:prstGeom>
          <a:noFill/>
          <a:ln/>
        </p:spPr>
        <p:txBody>
          <a:bodyPr wrap="square" rtlCol="0" anchor="ctr"/>
          <a:lstStyle/>
          <a:p>
            <a:pPr marL="0" indent="0">
              <a:buNone/>
            </a:pPr>
            <a:r>
              <a:rPr lang="en-US" sz="1400" b="1" dirty="0">
                <a:solidFill>
                  <a:srgbClr val="085041"/>
                </a:solidFill>
                <a:latin typeface="Calibri" pitchFamily="34" charset="0"/>
                <a:ea typeface="Calibri" pitchFamily="34" charset="-122"/>
                <a:cs typeface="Calibri" pitchFamily="34" charset="-120"/>
              </a:rPr>
              <a:t>Can I verify the key claims?</a:t>
            </a:r>
            <a:endParaRPr lang="en-US" sz="1400" dirty="0"/>
          </a:p>
        </p:txBody>
      </p:sp>
      <p:sp>
        <p:nvSpPr>
          <p:cNvPr id="18" name="Text 16"/>
          <p:cNvSpPr/>
          <p:nvPr/>
        </p:nvSpPr>
        <p:spPr>
          <a:xfrm>
            <a:off x="1188720" y="2834640"/>
            <a:ext cx="7406640" cy="402336"/>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A quick search or a trusted source can confirm facts, statistics, or names in seconds.</a:t>
            </a:r>
            <a:endParaRPr lang="en-US" sz="1100" dirty="0"/>
          </a:p>
        </p:txBody>
      </p:sp>
      <p:sp>
        <p:nvSpPr>
          <p:cNvPr id="19" name="Shape 17"/>
          <p:cNvSpPr/>
          <p:nvPr/>
        </p:nvSpPr>
        <p:spPr>
          <a:xfrm>
            <a:off x="320040" y="3529584"/>
            <a:ext cx="8503920" cy="1097280"/>
          </a:xfrm>
          <a:prstGeom prst="roundRect">
            <a:avLst>
              <a:gd name="adj" fmla="val 6667"/>
            </a:avLst>
          </a:prstGeom>
          <a:solidFill>
            <a:srgbClr val="FAEEDA"/>
          </a:solidFill>
          <a:ln w="9525">
            <a:solidFill>
              <a:srgbClr val="EF9F27"/>
            </a:solidFill>
            <a:prstDash val="solid"/>
          </a:ln>
        </p:spPr>
        <p:txBody>
          <a:bodyPr/>
          <a:lstStyle/>
          <a:p>
            <a:endParaRPr lang="en-US"/>
          </a:p>
        </p:txBody>
      </p:sp>
      <p:sp>
        <p:nvSpPr>
          <p:cNvPr id="20" name="Shape 18"/>
          <p:cNvSpPr/>
          <p:nvPr/>
        </p:nvSpPr>
        <p:spPr>
          <a:xfrm>
            <a:off x="411480" y="3785616"/>
            <a:ext cx="621792" cy="621792"/>
          </a:xfrm>
          <a:prstGeom prst="line">
            <a:avLst/>
          </a:prstGeom>
          <a:solidFill>
            <a:srgbClr val="EF9F27"/>
          </a:solidFill>
          <a:ln w="12700">
            <a:solidFill>
              <a:srgbClr val="EF9F27"/>
            </a:solidFill>
            <a:prstDash val="solid"/>
          </a:ln>
        </p:spPr>
        <p:txBody>
          <a:bodyPr/>
          <a:lstStyle/>
          <a:p>
            <a:endParaRPr lang="en-US"/>
          </a:p>
        </p:txBody>
      </p:sp>
      <p:sp>
        <p:nvSpPr>
          <p:cNvPr id="21" name="Text 19"/>
          <p:cNvSpPr/>
          <p:nvPr/>
        </p:nvSpPr>
        <p:spPr>
          <a:xfrm>
            <a:off x="411480" y="3785616"/>
            <a:ext cx="621792" cy="621792"/>
          </a:xfrm>
          <a:prstGeom prst="rect">
            <a:avLst/>
          </a:prstGeom>
          <a:noFill/>
          <a:ln/>
        </p:spPr>
        <p:txBody>
          <a:bodyPr wrap="square" rtlCol="0" anchor="ctr"/>
          <a:lstStyle/>
          <a:p>
            <a:pPr marL="0" indent="0" algn="ctr">
              <a:buNone/>
            </a:pPr>
            <a:r>
              <a:rPr lang="en-US" sz="2200" dirty="0">
                <a:solidFill>
                  <a:srgbClr val="FFFFFF"/>
                </a:solidFill>
                <a:latin typeface="Georgia" pitchFamily="34" charset="0"/>
                <a:ea typeface="Georgia" pitchFamily="34" charset="-122"/>
                <a:cs typeface="Georgia" pitchFamily="34" charset="-120"/>
              </a:rPr>
              <a:t>3</a:t>
            </a:r>
            <a:endParaRPr lang="en-US" sz="2200" dirty="0"/>
          </a:p>
        </p:txBody>
      </p:sp>
      <p:sp>
        <p:nvSpPr>
          <p:cNvPr id="22" name="Text 20"/>
          <p:cNvSpPr/>
          <p:nvPr/>
        </p:nvSpPr>
        <p:spPr>
          <a:xfrm>
            <a:off x="1188720" y="3621024"/>
            <a:ext cx="7406640" cy="457200"/>
          </a:xfrm>
          <a:prstGeom prst="rect">
            <a:avLst/>
          </a:prstGeom>
          <a:noFill/>
          <a:ln/>
        </p:spPr>
        <p:txBody>
          <a:bodyPr wrap="square" rtlCol="0" anchor="ctr"/>
          <a:lstStyle/>
          <a:p>
            <a:pPr marL="0" indent="0">
              <a:buNone/>
            </a:pPr>
            <a:r>
              <a:rPr lang="en-US" sz="1400" b="1" dirty="0">
                <a:solidFill>
                  <a:srgbClr val="633806"/>
                </a:solidFill>
                <a:latin typeface="Calibri" pitchFamily="34" charset="0"/>
                <a:ea typeface="Calibri" pitchFamily="34" charset="-122"/>
                <a:cs typeface="Calibri" pitchFamily="34" charset="-120"/>
              </a:rPr>
              <a:t>What would happen if this were wrong and I used it anyway?</a:t>
            </a:r>
            <a:endParaRPr lang="en-US" sz="1400" dirty="0"/>
          </a:p>
        </p:txBody>
      </p:sp>
      <p:sp>
        <p:nvSpPr>
          <p:cNvPr id="23" name="Text 21"/>
          <p:cNvSpPr/>
          <p:nvPr/>
        </p:nvSpPr>
        <p:spPr>
          <a:xfrm>
            <a:off x="1188720" y="4096512"/>
            <a:ext cx="7406640" cy="402336"/>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High stakes? Verify carefully. Low stakes? Use your judgement. The consequence tells you how much to check.</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14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3 — CHECKING AI OUTPUT</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Activity — spot the error</a:t>
            </a:r>
            <a:endParaRPr lang="en-US" sz="2000" dirty="0"/>
          </a:p>
        </p:txBody>
      </p:sp>
      <p:sp>
        <p:nvSpPr>
          <p:cNvPr id="9" name="Shape 7"/>
          <p:cNvSpPr/>
          <p:nvPr/>
        </p:nvSpPr>
        <p:spPr>
          <a:xfrm>
            <a:off x="320040" y="1005840"/>
            <a:ext cx="8503920" cy="2423160"/>
          </a:xfrm>
          <a:prstGeom prst="roundRect">
            <a:avLst>
              <a:gd name="adj" fmla="val 3774"/>
            </a:avLst>
          </a:prstGeom>
          <a:solidFill>
            <a:srgbClr val="F1EFE8"/>
          </a:solidFill>
          <a:ln w="6350">
            <a:solidFill>
              <a:srgbClr val="B4B2A9"/>
            </a:solidFill>
            <a:prstDash val="solid"/>
          </a:ln>
        </p:spPr>
        <p:txBody>
          <a:bodyPr/>
          <a:lstStyle/>
          <a:p>
            <a:endParaRPr lang="en-US"/>
          </a:p>
        </p:txBody>
      </p:sp>
      <p:sp>
        <p:nvSpPr>
          <p:cNvPr id="10" name="Text 8"/>
          <p:cNvSpPr/>
          <p:nvPr/>
        </p:nvSpPr>
        <p:spPr>
          <a:xfrm>
            <a:off x="457200" y="1078992"/>
            <a:ext cx="1828800" cy="274320"/>
          </a:xfrm>
          <a:prstGeom prst="rect">
            <a:avLst/>
          </a:prstGeom>
          <a:noFill/>
          <a:ln/>
        </p:spPr>
        <p:txBody>
          <a:bodyPr wrap="square" rtlCol="0" anchor="ctr"/>
          <a:lstStyle/>
          <a:p>
            <a:pPr marL="0" indent="0">
              <a:buNone/>
            </a:pPr>
            <a:r>
              <a:rPr lang="en-US" sz="900" b="1" kern="0" spc="150" dirty="0">
                <a:solidFill>
                  <a:srgbClr val="B4B2A9"/>
                </a:solidFill>
                <a:latin typeface="Calibri" pitchFamily="34" charset="0"/>
                <a:ea typeface="Calibri" pitchFamily="34" charset="-122"/>
                <a:cs typeface="Calibri" pitchFamily="34" charset="-120"/>
              </a:rPr>
              <a:t>AI RESPONSE</a:t>
            </a:r>
            <a:endParaRPr lang="en-US" sz="900" dirty="0"/>
          </a:p>
        </p:txBody>
      </p:sp>
      <p:sp>
        <p:nvSpPr>
          <p:cNvPr id="11" name="Text 9"/>
          <p:cNvSpPr/>
          <p:nvPr/>
        </p:nvSpPr>
        <p:spPr>
          <a:xfrm>
            <a:off x="502920" y="1389888"/>
            <a:ext cx="8229600" cy="1828800"/>
          </a:xfrm>
          <a:prstGeom prst="rect">
            <a:avLst/>
          </a:prstGeom>
          <a:noFill/>
          <a:ln/>
        </p:spPr>
        <p:txBody>
          <a:bodyPr wrap="square" rtlCol="0" anchor="t"/>
          <a:lstStyle/>
          <a:p>
            <a:pPr marL="0" indent="0">
              <a:buNone/>
            </a:pPr>
            <a:r>
              <a:rPr lang="en-US" sz="1250" i="1" dirty="0">
                <a:solidFill>
                  <a:srgbClr val="1A1A1A"/>
                </a:solidFill>
                <a:latin typeface="Calibri" pitchFamily="34" charset="0"/>
                <a:ea typeface="Calibri" pitchFamily="34" charset="-122"/>
                <a:cs typeface="Calibri" pitchFamily="34" charset="-120"/>
              </a:rPr>
              <a:t>The Eiffel Tower was completed in 1887 and stands 324 metres tall. It was designed by engineer Gustave Eiffel for the 1889 World's Fair in Paris and was originally intended to be demolished after 20 years. Today it is the most-visited paid monument in the world, attracting over 7 million visitors annually.</a:t>
            </a:r>
            <a:endParaRPr lang="en-US" sz="1250" dirty="0"/>
          </a:p>
        </p:txBody>
      </p:sp>
      <p:sp>
        <p:nvSpPr>
          <p:cNvPr id="12" name="Shape 10"/>
          <p:cNvSpPr/>
          <p:nvPr/>
        </p:nvSpPr>
        <p:spPr>
          <a:xfrm>
            <a:off x="320040" y="3611880"/>
            <a:ext cx="2743200" cy="1280160"/>
          </a:xfrm>
          <a:prstGeom prst="roundRect">
            <a:avLst>
              <a:gd name="adj" fmla="val 5000"/>
            </a:avLst>
          </a:prstGeom>
          <a:solidFill>
            <a:srgbClr val="FAECE7"/>
          </a:solidFill>
          <a:ln w="6350">
            <a:solidFill>
              <a:srgbClr val="D85A30"/>
            </a:solidFill>
            <a:prstDash val="solid"/>
          </a:ln>
        </p:spPr>
        <p:txBody>
          <a:bodyPr/>
          <a:lstStyle/>
          <a:p>
            <a:endParaRPr lang="en-US"/>
          </a:p>
        </p:txBody>
      </p:sp>
      <p:sp>
        <p:nvSpPr>
          <p:cNvPr id="13" name="Shape 11"/>
          <p:cNvSpPr/>
          <p:nvPr/>
        </p:nvSpPr>
        <p:spPr>
          <a:xfrm>
            <a:off x="457200" y="3730752"/>
            <a:ext cx="411480" cy="411480"/>
          </a:xfrm>
          <a:prstGeom prst="line">
            <a:avLst/>
          </a:prstGeom>
          <a:solidFill>
            <a:srgbClr val="D85A30"/>
          </a:solidFill>
          <a:ln w="12700">
            <a:solidFill>
              <a:srgbClr val="D85A30"/>
            </a:solidFill>
            <a:prstDash val="solid"/>
          </a:ln>
        </p:spPr>
        <p:txBody>
          <a:bodyPr/>
          <a:lstStyle/>
          <a:p>
            <a:endParaRPr lang="en-US"/>
          </a:p>
        </p:txBody>
      </p:sp>
      <p:sp>
        <p:nvSpPr>
          <p:cNvPr id="14" name="Text 12"/>
          <p:cNvSpPr/>
          <p:nvPr/>
        </p:nvSpPr>
        <p:spPr>
          <a:xfrm>
            <a:off x="457200" y="3730752"/>
            <a:ext cx="411480" cy="411480"/>
          </a:xfrm>
          <a:prstGeom prst="rect">
            <a:avLst/>
          </a:prstGeom>
          <a:noFill/>
          <a:ln/>
        </p:spPr>
        <p:txBody>
          <a:bodyPr wrap="square" rtlCol="0" anchor="ctr"/>
          <a:lstStyle/>
          <a:p>
            <a:pPr marL="0" indent="0" algn="ctr">
              <a:buNone/>
            </a:pPr>
            <a:r>
              <a:rPr lang="en-US" sz="1400" dirty="0">
                <a:solidFill>
                  <a:srgbClr val="FFFFFF"/>
                </a:solidFill>
              </a:rPr>
              <a:t>1</a:t>
            </a:r>
            <a:endParaRPr lang="en-US" sz="1400" dirty="0"/>
          </a:p>
        </p:txBody>
      </p:sp>
      <p:sp>
        <p:nvSpPr>
          <p:cNvPr id="15" name="Text 13"/>
          <p:cNvSpPr/>
          <p:nvPr/>
        </p:nvSpPr>
        <p:spPr>
          <a:xfrm>
            <a:off x="978408" y="3639312"/>
            <a:ext cx="1965960" cy="1097280"/>
          </a:xfrm>
          <a:prstGeom prst="rect">
            <a:avLst/>
          </a:prstGeom>
          <a:noFill/>
          <a:ln/>
        </p:spPr>
        <p:txBody>
          <a:bodyPr wrap="square" rtlCol="0" anchor="ctr"/>
          <a:lstStyle/>
          <a:p>
            <a:pPr marL="0" indent="0">
              <a:buNone/>
            </a:pPr>
            <a:r>
              <a:rPr lang="en-US" sz="1100" dirty="0">
                <a:solidFill>
                  <a:srgbClr val="993C1D"/>
                </a:solidFill>
                <a:latin typeface="Calibri" pitchFamily="34" charset="0"/>
                <a:ea typeface="Calibri" pitchFamily="34" charset="-122"/>
                <a:cs typeface="Calibri" pitchFamily="34" charset="-120"/>
              </a:rPr>
              <a:t>What error (or potential error) can you spot?</a:t>
            </a:r>
            <a:endParaRPr lang="en-US" sz="1100" dirty="0"/>
          </a:p>
        </p:txBody>
      </p:sp>
      <p:sp>
        <p:nvSpPr>
          <p:cNvPr id="16" name="Shape 14"/>
          <p:cNvSpPr/>
          <p:nvPr/>
        </p:nvSpPr>
        <p:spPr>
          <a:xfrm>
            <a:off x="3200400" y="3611880"/>
            <a:ext cx="2743200" cy="1280160"/>
          </a:xfrm>
          <a:prstGeom prst="roundRect">
            <a:avLst>
              <a:gd name="adj" fmla="val 5000"/>
            </a:avLst>
          </a:prstGeom>
          <a:solidFill>
            <a:srgbClr val="E1F5EE"/>
          </a:solidFill>
          <a:ln w="6350">
            <a:solidFill>
              <a:srgbClr val="1D9E75"/>
            </a:solidFill>
            <a:prstDash val="solid"/>
          </a:ln>
        </p:spPr>
        <p:txBody>
          <a:bodyPr/>
          <a:lstStyle/>
          <a:p>
            <a:endParaRPr lang="en-US"/>
          </a:p>
        </p:txBody>
      </p:sp>
      <p:sp>
        <p:nvSpPr>
          <p:cNvPr id="17" name="Shape 15"/>
          <p:cNvSpPr/>
          <p:nvPr/>
        </p:nvSpPr>
        <p:spPr>
          <a:xfrm>
            <a:off x="3337560" y="3730752"/>
            <a:ext cx="411480" cy="411480"/>
          </a:xfrm>
          <a:prstGeom prst="line">
            <a:avLst/>
          </a:prstGeom>
          <a:solidFill>
            <a:srgbClr val="1D9E75"/>
          </a:solidFill>
          <a:ln w="12700">
            <a:solidFill>
              <a:srgbClr val="1D9E75"/>
            </a:solidFill>
            <a:prstDash val="solid"/>
          </a:ln>
        </p:spPr>
        <p:txBody>
          <a:bodyPr/>
          <a:lstStyle/>
          <a:p>
            <a:endParaRPr lang="en-US"/>
          </a:p>
        </p:txBody>
      </p:sp>
      <p:sp>
        <p:nvSpPr>
          <p:cNvPr id="18" name="Text 16"/>
          <p:cNvSpPr/>
          <p:nvPr/>
        </p:nvSpPr>
        <p:spPr>
          <a:xfrm>
            <a:off x="3337560" y="3730752"/>
            <a:ext cx="411480" cy="411480"/>
          </a:xfrm>
          <a:prstGeom prst="rect">
            <a:avLst/>
          </a:prstGeom>
          <a:noFill/>
          <a:ln/>
        </p:spPr>
        <p:txBody>
          <a:bodyPr wrap="square" rtlCol="0" anchor="ctr"/>
          <a:lstStyle/>
          <a:p>
            <a:pPr marL="0" indent="0" algn="ctr">
              <a:buNone/>
            </a:pPr>
            <a:r>
              <a:rPr lang="en-US" sz="1400" dirty="0">
                <a:solidFill>
                  <a:srgbClr val="FFFFFF"/>
                </a:solidFill>
              </a:rPr>
              <a:t>2</a:t>
            </a:r>
            <a:endParaRPr lang="en-US" sz="1400" dirty="0"/>
          </a:p>
        </p:txBody>
      </p:sp>
      <p:sp>
        <p:nvSpPr>
          <p:cNvPr id="19" name="Text 17"/>
          <p:cNvSpPr/>
          <p:nvPr/>
        </p:nvSpPr>
        <p:spPr>
          <a:xfrm>
            <a:off x="3858768" y="3639312"/>
            <a:ext cx="1965960" cy="1097280"/>
          </a:xfrm>
          <a:prstGeom prst="rect">
            <a:avLst/>
          </a:prstGeom>
          <a:noFill/>
          <a:ln/>
        </p:spPr>
        <p:txBody>
          <a:bodyPr wrap="square" rtlCol="0" anchor="ctr"/>
          <a:lstStyle/>
          <a:p>
            <a:pPr marL="0" indent="0">
              <a:buNone/>
            </a:pPr>
            <a:r>
              <a:rPr lang="en-US" sz="1100" dirty="0">
                <a:solidFill>
                  <a:srgbClr val="085041"/>
                </a:solidFill>
                <a:latin typeface="Calibri" pitchFamily="34" charset="0"/>
                <a:ea typeface="Calibri" pitchFamily="34" charset="-122"/>
                <a:cs typeface="Calibri" pitchFamily="34" charset="-120"/>
              </a:rPr>
              <a:t>How would you verify it?</a:t>
            </a:r>
            <a:endParaRPr lang="en-US" sz="1100" dirty="0"/>
          </a:p>
        </p:txBody>
      </p:sp>
      <p:sp>
        <p:nvSpPr>
          <p:cNvPr id="20" name="Shape 18"/>
          <p:cNvSpPr/>
          <p:nvPr/>
        </p:nvSpPr>
        <p:spPr>
          <a:xfrm>
            <a:off x="6080760" y="3611880"/>
            <a:ext cx="2743200" cy="1280160"/>
          </a:xfrm>
          <a:prstGeom prst="roundRect">
            <a:avLst>
              <a:gd name="adj" fmla="val 5000"/>
            </a:avLst>
          </a:prstGeom>
          <a:solidFill>
            <a:srgbClr val="EEEDFE"/>
          </a:solidFill>
          <a:ln w="6350">
            <a:solidFill>
              <a:srgbClr val="7F77DD"/>
            </a:solidFill>
            <a:prstDash val="solid"/>
          </a:ln>
        </p:spPr>
        <p:txBody>
          <a:bodyPr/>
          <a:lstStyle/>
          <a:p>
            <a:endParaRPr lang="en-US"/>
          </a:p>
        </p:txBody>
      </p:sp>
      <p:sp>
        <p:nvSpPr>
          <p:cNvPr id="21" name="Shape 19"/>
          <p:cNvSpPr/>
          <p:nvPr/>
        </p:nvSpPr>
        <p:spPr>
          <a:xfrm>
            <a:off x="6217920" y="3730752"/>
            <a:ext cx="411480" cy="411480"/>
          </a:xfrm>
          <a:prstGeom prst="line">
            <a:avLst/>
          </a:prstGeom>
          <a:solidFill>
            <a:srgbClr val="7F77DD"/>
          </a:solidFill>
          <a:ln w="12700">
            <a:solidFill>
              <a:srgbClr val="7F77DD"/>
            </a:solidFill>
            <a:prstDash val="solid"/>
          </a:ln>
        </p:spPr>
        <p:txBody>
          <a:bodyPr/>
          <a:lstStyle/>
          <a:p>
            <a:endParaRPr lang="en-US"/>
          </a:p>
        </p:txBody>
      </p:sp>
      <p:sp>
        <p:nvSpPr>
          <p:cNvPr id="22" name="Text 20"/>
          <p:cNvSpPr/>
          <p:nvPr/>
        </p:nvSpPr>
        <p:spPr>
          <a:xfrm>
            <a:off x="6217920" y="3730752"/>
            <a:ext cx="411480" cy="411480"/>
          </a:xfrm>
          <a:prstGeom prst="rect">
            <a:avLst/>
          </a:prstGeom>
          <a:noFill/>
          <a:ln/>
        </p:spPr>
        <p:txBody>
          <a:bodyPr wrap="square" rtlCol="0" anchor="ctr"/>
          <a:lstStyle/>
          <a:p>
            <a:pPr marL="0" indent="0" algn="ctr">
              <a:buNone/>
            </a:pPr>
            <a:r>
              <a:rPr lang="en-US" sz="1400" dirty="0">
                <a:solidFill>
                  <a:srgbClr val="FFFFFF"/>
                </a:solidFill>
              </a:rPr>
              <a:t>3</a:t>
            </a:r>
            <a:endParaRPr lang="en-US" sz="1400" dirty="0"/>
          </a:p>
        </p:txBody>
      </p:sp>
      <p:sp>
        <p:nvSpPr>
          <p:cNvPr id="23" name="Text 21"/>
          <p:cNvSpPr/>
          <p:nvPr/>
        </p:nvSpPr>
        <p:spPr>
          <a:xfrm>
            <a:off x="6739128" y="3639312"/>
            <a:ext cx="1965960" cy="1097280"/>
          </a:xfrm>
          <a:prstGeom prst="rect">
            <a:avLst/>
          </a:prstGeom>
          <a:noFill/>
          <a:ln/>
        </p:spPr>
        <p:txBody>
          <a:bodyPr wrap="square" rtlCol="0" anchor="ctr"/>
          <a:lstStyle/>
          <a:p>
            <a:pPr marL="0" indent="0">
              <a:buNone/>
            </a:pPr>
            <a:r>
              <a:rPr lang="en-US" sz="1100" dirty="0">
                <a:solidFill>
                  <a:srgbClr val="3C3489"/>
                </a:solidFill>
                <a:latin typeface="Calibri" pitchFamily="34" charset="0"/>
                <a:ea typeface="Calibri" pitchFamily="34" charset="-122"/>
                <a:cs typeface="Calibri" pitchFamily="34" charset="-120"/>
              </a:rPr>
              <a:t>How confident did the AI sound?</a:t>
            </a:r>
            <a:endParaRPr lang="en-US" sz="1100" dirty="0"/>
          </a:p>
        </p:txBody>
      </p:sp>
      <p:sp>
        <p:nvSpPr>
          <p:cNvPr id="24" name="Text 22"/>
          <p:cNvSpPr/>
          <p:nvPr/>
        </p:nvSpPr>
        <p:spPr>
          <a:xfrm>
            <a:off x="320040" y="4919472"/>
            <a:ext cx="8503920" cy="228600"/>
          </a:xfrm>
          <a:prstGeom prst="rect">
            <a:avLst/>
          </a:prstGeom>
          <a:noFill/>
          <a:ln/>
        </p:spPr>
        <p:txBody>
          <a:bodyPr wrap="square" rtlCol="0" anchor="ctr"/>
          <a:lstStyle/>
          <a:p>
            <a:pPr marL="0" indent="0" algn="ctr">
              <a:buNone/>
            </a:pPr>
            <a:r>
              <a:rPr lang="en-US" sz="950" i="1" dirty="0">
                <a:solidFill>
                  <a:srgbClr val="B4B2A9"/>
                </a:solidFill>
                <a:latin typeface="Calibri" pitchFamily="34" charset="0"/>
                <a:ea typeface="Calibri" pitchFamily="34" charset="-122"/>
                <a:cs typeface="Calibri" pitchFamily="34" charset="-120"/>
              </a:rPr>
              <a:t>Hint: check the year.</a:t>
            </a:r>
            <a:endParaRPr lang="en-US" sz="9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15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CLOSING</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What you can do now</a:t>
            </a:r>
            <a:endParaRPr lang="en-US" sz="2000" dirty="0"/>
          </a:p>
        </p:txBody>
      </p:sp>
      <p:sp>
        <p:nvSpPr>
          <p:cNvPr id="9" name="Shape 7"/>
          <p:cNvSpPr/>
          <p:nvPr/>
        </p:nvSpPr>
        <p:spPr>
          <a:xfrm>
            <a:off x="320040" y="1024128"/>
            <a:ext cx="8503920" cy="1097280"/>
          </a:xfrm>
          <a:prstGeom prst="roundRect">
            <a:avLst>
              <a:gd name="adj" fmla="val 8333"/>
            </a:avLst>
          </a:prstGeom>
          <a:solidFill>
            <a:srgbClr val="EEEDFE"/>
          </a:solidFill>
          <a:ln w="12700">
            <a:solidFill>
              <a:srgbClr val="7F77DD"/>
            </a:solidFill>
            <a:prstDash val="solid"/>
          </a:ln>
        </p:spPr>
        <p:txBody>
          <a:bodyPr/>
          <a:lstStyle/>
          <a:p>
            <a:endParaRPr lang="en-US"/>
          </a:p>
        </p:txBody>
      </p:sp>
      <p:sp>
        <p:nvSpPr>
          <p:cNvPr id="10" name="Shape 8"/>
          <p:cNvSpPr/>
          <p:nvPr/>
        </p:nvSpPr>
        <p:spPr>
          <a:xfrm>
            <a:off x="457200" y="1261872"/>
            <a:ext cx="640080" cy="640080"/>
          </a:xfrm>
          <a:prstGeom prst="line">
            <a:avLst/>
          </a:prstGeom>
          <a:solidFill>
            <a:srgbClr val="7F77DD"/>
          </a:solidFill>
          <a:ln w="12700">
            <a:solidFill>
              <a:srgbClr val="7F77DD"/>
            </a:solidFill>
            <a:prstDash val="solid"/>
          </a:ln>
        </p:spPr>
        <p:txBody>
          <a:bodyPr/>
          <a:lstStyle/>
          <a:p>
            <a:endParaRPr lang="en-US"/>
          </a:p>
        </p:txBody>
      </p:sp>
      <p:sp>
        <p:nvSpPr>
          <p:cNvPr id="11" name="Text 9"/>
          <p:cNvSpPr/>
          <p:nvPr/>
        </p:nvSpPr>
        <p:spPr>
          <a:xfrm>
            <a:off x="457200" y="1261872"/>
            <a:ext cx="640080" cy="640080"/>
          </a:xfrm>
          <a:prstGeom prst="rect">
            <a:avLst/>
          </a:prstGeom>
          <a:noFill/>
          <a:ln/>
        </p:spPr>
        <p:txBody>
          <a:bodyPr wrap="square" rtlCol="0" anchor="ctr"/>
          <a:lstStyle/>
          <a:p>
            <a:pPr marL="0" indent="0" algn="ctr">
              <a:buNone/>
            </a:pPr>
            <a:r>
              <a:rPr lang="en-US" sz="2200" dirty="0">
                <a:solidFill>
                  <a:srgbClr val="FFFFFF"/>
                </a:solidFill>
                <a:latin typeface="Georgia" pitchFamily="34" charset="0"/>
                <a:ea typeface="Georgia" pitchFamily="34" charset="-122"/>
                <a:cs typeface="Georgia" pitchFamily="34" charset="-120"/>
              </a:rPr>
              <a:t>1</a:t>
            </a:r>
            <a:endParaRPr lang="en-US" sz="2200" dirty="0"/>
          </a:p>
        </p:txBody>
      </p:sp>
      <p:sp>
        <p:nvSpPr>
          <p:cNvPr id="12" name="Text 10"/>
          <p:cNvSpPr/>
          <p:nvPr/>
        </p:nvSpPr>
        <p:spPr>
          <a:xfrm>
            <a:off x="1261872" y="1115568"/>
            <a:ext cx="3200400" cy="438912"/>
          </a:xfrm>
          <a:prstGeom prst="rect">
            <a:avLst/>
          </a:prstGeom>
          <a:noFill/>
          <a:ln/>
        </p:spPr>
        <p:txBody>
          <a:bodyPr wrap="square" rtlCol="0" anchor="ctr"/>
          <a:lstStyle/>
          <a:p>
            <a:pPr marL="0" indent="0">
              <a:buNone/>
            </a:pPr>
            <a:r>
              <a:rPr lang="en-US" sz="1700" b="1" dirty="0">
                <a:solidFill>
                  <a:srgbClr val="3C3489"/>
                </a:solidFill>
                <a:latin typeface="Calibri" pitchFamily="34" charset="0"/>
                <a:ea typeface="Calibri" pitchFamily="34" charset="-122"/>
                <a:cs typeface="Calibri" pitchFamily="34" charset="-120"/>
              </a:rPr>
              <a:t>Know the tool</a:t>
            </a:r>
            <a:endParaRPr lang="en-US" sz="1700" dirty="0"/>
          </a:p>
        </p:txBody>
      </p:sp>
      <p:sp>
        <p:nvSpPr>
          <p:cNvPr id="13" name="Text 11"/>
          <p:cNvSpPr/>
          <p:nvPr/>
        </p:nvSpPr>
        <p:spPr>
          <a:xfrm>
            <a:off x="1261872" y="1572768"/>
            <a:ext cx="7132320" cy="457200"/>
          </a:xfrm>
          <a:prstGeom prst="rect">
            <a:avLst/>
          </a:prstGeom>
          <a:noFill/>
          <a:ln/>
        </p:spPr>
        <p:txBody>
          <a:bodyPr wrap="square" rtlCol="0" anchor="ctr"/>
          <a:lstStyle/>
          <a:p>
            <a:pPr marL="0" indent="0">
              <a:buNone/>
            </a:pPr>
            <a:r>
              <a:rPr lang="en-US" sz="1200" i="1" dirty="0">
                <a:solidFill>
                  <a:srgbClr val="444441"/>
                </a:solidFill>
                <a:latin typeface="Calibri" pitchFamily="34" charset="0"/>
                <a:ea typeface="Calibri" pitchFamily="34" charset="-122"/>
                <a:cs typeface="Calibri" pitchFamily="34" charset="-120"/>
              </a:rPr>
              <a:t>Chatbots generate — they do not retrieve. Confident ≠ correct.</a:t>
            </a:r>
            <a:endParaRPr lang="en-US" sz="1200" dirty="0"/>
          </a:p>
        </p:txBody>
      </p:sp>
      <p:sp>
        <p:nvSpPr>
          <p:cNvPr id="14" name="Shape 12"/>
          <p:cNvSpPr/>
          <p:nvPr/>
        </p:nvSpPr>
        <p:spPr>
          <a:xfrm>
            <a:off x="320040" y="2286000"/>
            <a:ext cx="8503920" cy="1097280"/>
          </a:xfrm>
          <a:prstGeom prst="roundRect">
            <a:avLst>
              <a:gd name="adj" fmla="val 8333"/>
            </a:avLst>
          </a:prstGeom>
          <a:solidFill>
            <a:srgbClr val="E1F5EE"/>
          </a:solidFill>
          <a:ln w="12700">
            <a:solidFill>
              <a:srgbClr val="1D9E75"/>
            </a:solidFill>
            <a:prstDash val="solid"/>
          </a:ln>
        </p:spPr>
        <p:txBody>
          <a:bodyPr/>
          <a:lstStyle/>
          <a:p>
            <a:endParaRPr lang="en-US"/>
          </a:p>
        </p:txBody>
      </p:sp>
      <p:sp>
        <p:nvSpPr>
          <p:cNvPr id="15" name="Shape 13"/>
          <p:cNvSpPr/>
          <p:nvPr/>
        </p:nvSpPr>
        <p:spPr>
          <a:xfrm>
            <a:off x="457200" y="2523744"/>
            <a:ext cx="640080" cy="640080"/>
          </a:xfrm>
          <a:prstGeom prst="line">
            <a:avLst/>
          </a:prstGeom>
          <a:solidFill>
            <a:srgbClr val="1D9E75"/>
          </a:solidFill>
          <a:ln w="12700">
            <a:solidFill>
              <a:srgbClr val="1D9E75"/>
            </a:solidFill>
            <a:prstDash val="solid"/>
          </a:ln>
        </p:spPr>
        <p:txBody>
          <a:bodyPr/>
          <a:lstStyle/>
          <a:p>
            <a:endParaRPr lang="en-US"/>
          </a:p>
        </p:txBody>
      </p:sp>
      <p:sp>
        <p:nvSpPr>
          <p:cNvPr id="16" name="Text 14"/>
          <p:cNvSpPr/>
          <p:nvPr/>
        </p:nvSpPr>
        <p:spPr>
          <a:xfrm>
            <a:off x="457200" y="2523744"/>
            <a:ext cx="640080" cy="640080"/>
          </a:xfrm>
          <a:prstGeom prst="rect">
            <a:avLst/>
          </a:prstGeom>
          <a:noFill/>
          <a:ln/>
        </p:spPr>
        <p:txBody>
          <a:bodyPr wrap="square" rtlCol="0" anchor="ctr"/>
          <a:lstStyle/>
          <a:p>
            <a:pPr marL="0" indent="0" algn="ctr">
              <a:buNone/>
            </a:pPr>
            <a:r>
              <a:rPr lang="en-US" sz="2200" dirty="0">
                <a:solidFill>
                  <a:srgbClr val="FFFFFF"/>
                </a:solidFill>
                <a:latin typeface="Georgia" pitchFamily="34" charset="0"/>
                <a:ea typeface="Georgia" pitchFamily="34" charset="-122"/>
                <a:cs typeface="Georgia" pitchFamily="34" charset="-120"/>
              </a:rPr>
              <a:t>2</a:t>
            </a:r>
            <a:endParaRPr lang="en-US" sz="2200" dirty="0"/>
          </a:p>
        </p:txBody>
      </p:sp>
      <p:sp>
        <p:nvSpPr>
          <p:cNvPr id="17" name="Text 15"/>
          <p:cNvSpPr/>
          <p:nvPr/>
        </p:nvSpPr>
        <p:spPr>
          <a:xfrm>
            <a:off x="1261872" y="2377440"/>
            <a:ext cx="3200400" cy="438912"/>
          </a:xfrm>
          <a:prstGeom prst="rect">
            <a:avLst/>
          </a:prstGeom>
          <a:noFill/>
          <a:ln/>
        </p:spPr>
        <p:txBody>
          <a:bodyPr wrap="square" rtlCol="0" anchor="ctr"/>
          <a:lstStyle/>
          <a:p>
            <a:pPr marL="0" indent="0">
              <a:buNone/>
            </a:pPr>
            <a:r>
              <a:rPr lang="en-US" sz="1700" b="1" dirty="0">
                <a:solidFill>
                  <a:srgbClr val="085041"/>
                </a:solidFill>
                <a:latin typeface="Calibri" pitchFamily="34" charset="0"/>
                <a:ea typeface="Calibri" pitchFamily="34" charset="-122"/>
                <a:cs typeface="Calibri" pitchFamily="34" charset="-120"/>
              </a:rPr>
              <a:t>Write a good prompt</a:t>
            </a:r>
            <a:endParaRPr lang="en-US" sz="1700" dirty="0"/>
          </a:p>
        </p:txBody>
      </p:sp>
      <p:sp>
        <p:nvSpPr>
          <p:cNvPr id="18" name="Text 16"/>
          <p:cNvSpPr/>
          <p:nvPr/>
        </p:nvSpPr>
        <p:spPr>
          <a:xfrm>
            <a:off x="1261872" y="2834640"/>
            <a:ext cx="7132320" cy="457200"/>
          </a:xfrm>
          <a:prstGeom prst="rect">
            <a:avLst/>
          </a:prstGeom>
          <a:noFill/>
          <a:ln/>
        </p:spPr>
        <p:txBody>
          <a:bodyPr wrap="square" rtlCol="0" anchor="ctr"/>
          <a:lstStyle/>
          <a:p>
            <a:pPr marL="0" indent="0">
              <a:buNone/>
            </a:pPr>
            <a:r>
              <a:rPr lang="en-US" sz="1200" i="1" dirty="0">
                <a:solidFill>
                  <a:srgbClr val="444441"/>
                </a:solidFill>
                <a:latin typeface="Calibri" pitchFamily="34" charset="0"/>
                <a:ea typeface="Calibri" pitchFamily="34" charset="-122"/>
                <a:cs typeface="Calibri" pitchFamily="34" charset="-120"/>
              </a:rPr>
              <a:t>Role · Task · Context · Format. Each element you add improves the result.</a:t>
            </a:r>
            <a:endParaRPr lang="en-US" sz="1200" dirty="0"/>
          </a:p>
        </p:txBody>
      </p:sp>
      <p:sp>
        <p:nvSpPr>
          <p:cNvPr id="19" name="Shape 17"/>
          <p:cNvSpPr/>
          <p:nvPr/>
        </p:nvSpPr>
        <p:spPr>
          <a:xfrm>
            <a:off x="320040" y="3547872"/>
            <a:ext cx="8503920" cy="1097280"/>
          </a:xfrm>
          <a:prstGeom prst="roundRect">
            <a:avLst>
              <a:gd name="adj" fmla="val 8333"/>
            </a:avLst>
          </a:prstGeom>
          <a:solidFill>
            <a:srgbClr val="FAEEDA"/>
          </a:solidFill>
          <a:ln w="12700">
            <a:solidFill>
              <a:srgbClr val="EF9F27"/>
            </a:solidFill>
            <a:prstDash val="solid"/>
          </a:ln>
        </p:spPr>
        <p:txBody>
          <a:bodyPr/>
          <a:lstStyle/>
          <a:p>
            <a:endParaRPr lang="en-US"/>
          </a:p>
        </p:txBody>
      </p:sp>
      <p:sp>
        <p:nvSpPr>
          <p:cNvPr id="20" name="Shape 18"/>
          <p:cNvSpPr/>
          <p:nvPr/>
        </p:nvSpPr>
        <p:spPr>
          <a:xfrm>
            <a:off x="457200" y="3785616"/>
            <a:ext cx="640080" cy="640080"/>
          </a:xfrm>
          <a:prstGeom prst="line">
            <a:avLst/>
          </a:prstGeom>
          <a:solidFill>
            <a:srgbClr val="EF9F27"/>
          </a:solidFill>
          <a:ln w="12700">
            <a:solidFill>
              <a:srgbClr val="EF9F27"/>
            </a:solidFill>
            <a:prstDash val="solid"/>
          </a:ln>
        </p:spPr>
        <p:txBody>
          <a:bodyPr/>
          <a:lstStyle/>
          <a:p>
            <a:endParaRPr lang="en-US"/>
          </a:p>
        </p:txBody>
      </p:sp>
      <p:sp>
        <p:nvSpPr>
          <p:cNvPr id="21" name="Text 19"/>
          <p:cNvSpPr/>
          <p:nvPr/>
        </p:nvSpPr>
        <p:spPr>
          <a:xfrm>
            <a:off x="457200" y="3785616"/>
            <a:ext cx="640080" cy="640080"/>
          </a:xfrm>
          <a:prstGeom prst="rect">
            <a:avLst/>
          </a:prstGeom>
          <a:noFill/>
          <a:ln/>
        </p:spPr>
        <p:txBody>
          <a:bodyPr wrap="square" rtlCol="0" anchor="ctr"/>
          <a:lstStyle/>
          <a:p>
            <a:pPr marL="0" indent="0" algn="ctr">
              <a:buNone/>
            </a:pPr>
            <a:r>
              <a:rPr lang="en-US" sz="2200" dirty="0">
                <a:solidFill>
                  <a:srgbClr val="FFFFFF"/>
                </a:solidFill>
                <a:latin typeface="Georgia" pitchFamily="34" charset="0"/>
                <a:ea typeface="Georgia" pitchFamily="34" charset="-122"/>
                <a:cs typeface="Georgia" pitchFamily="34" charset="-120"/>
              </a:rPr>
              <a:t>3</a:t>
            </a:r>
            <a:endParaRPr lang="en-US" sz="2200" dirty="0"/>
          </a:p>
        </p:txBody>
      </p:sp>
      <p:sp>
        <p:nvSpPr>
          <p:cNvPr id="22" name="Text 20"/>
          <p:cNvSpPr/>
          <p:nvPr/>
        </p:nvSpPr>
        <p:spPr>
          <a:xfrm>
            <a:off x="1261872" y="3639312"/>
            <a:ext cx="3200400" cy="438912"/>
          </a:xfrm>
          <a:prstGeom prst="rect">
            <a:avLst/>
          </a:prstGeom>
          <a:noFill/>
          <a:ln/>
        </p:spPr>
        <p:txBody>
          <a:bodyPr wrap="square" rtlCol="0" anchor="ctr"/>
          <a:lstStyle/>
          <a:p>
            <a:pPr marL="0" indent="0">
              <a:buNone/>
            </a:pPr>
            <a:r>
              <a:rPr lang="en-US" sz="1700" b="1" dirty="0">
                <a:solidFill>
                  <a:srgbClr val="633806"/>
                </a:solidFill>
                <a:latin typeface="Calibri" pitchFamily="34" charset="0"/>
                <a:ea typeface="Calibri" pitchFamily="34" charset="-122"/>
                <a:cs typeface="Calibri" pitchFamily="34" charset="-120"/>
              </a:rPr>
              <a:t>Always check</a:t>
            </a:r>
            <a:endParaRPr lang="en-US" sz="1700" dirty="0"/>
          </a:p>
        </p:txBody>
      </p:sp>
      <p:sp>
        <p:nvSpPr>
          <p:cNvPr id="23" name="Text 21"/>
          <p:cNvSpPr/>
          <p:nvPr/>
        </p:nvSpPr>
        <p:spPr>
          <a:xfrm>
            <a:off x="1261872" y="4096512"/>
            <a:ext cx="7132320" cy="457200"/>
          </a:xfrm>
          <a:prstGeom prst="rect">
            <a:avLst/>
          </a:prstGeom>
          <a:noFill/>
          <a:ln/>
        </p:spPr>
        <p:txBody>
          <a:bodyPr wrap="square" rtlCol="0" anchor="ctr"/>
          <a:lstStyle/>
          <a:p>
            <a:pPr marL="0" indent="0">
              <a:buNone/>
            </a:pPr>
            <a:r>
              <a:rPr lang="en-US" sz="1200" i="1" dirty="0">
                <a:solidFill>
                  <a:srgbClr val="444441"/>
                </a:solidFill>
                <a:latin typeface="Calibri" pitchFamily="34" charset="0"/>
                <a:ea typeface="Calibri" pitchFamily="34" charset="-122"/>
                <a:cs typeface="Calibri" pitchFamily="34" charset="-120"/>
              </a:rPr>
              <a:t>Does it sound right? Can I verify it? What if it is wrong?</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3C348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3474720"/>
            <a:ext cx="9144000" cy="1668780"/>
          </a:xfrm>
          <a:prstGeom prst="rect">
            <a:avLst/>
          </a:prstGeom>
          <a:solidFill>
            <a:srgbClr val="7F77DD"/>
          </a:solidFill>
          <a:ln w="12700">
            <a:solidFill>
              <a:srgbClr val="7F77DD"/>
            </a:solidFill>
            <a:prstDash val="solid"/>
          </a:ln>
        </p:spPr>
        <p:txBody>
          <a:bodyPr/>
          <a:lstStyle/>
          <a:p>
            <a:endParaRPr lang="en-US"/>
          </a:p>
        </p:txBody>
      </p:sp>
      <p:sp>
        <p:nvSpPr>
          <p:cNvPr id="4" name="Text 2"/>
          <p:cNvSpPr/>
          <p:nvPr/>
        </p:nvSpPr>
        <p:spPr>
          <a:xfrm>
            <a:off x="548640" y="502920"/>
            <a:ext cx="8229600" cy="594360"/>
          </a:xfrm>
          <a:prstGeom prst="rect">
            <a:avLst/>
          </a:prstGeom>
          <a:noFill/>
          <a:ln/>
        </p:spPr>
        <p:txBody>
          <a:bodyPr wrap="square" rtlCol="0" anchor="ctr"/>
          <a:lstStyle/>
          <a:p>
            <a:pPr marL="0" indent="0" algn="ctr">
              <a:buNone/>
            </a:pPr>
            <a:r>
              <a:rPr lang="en-US" sz="3400" dirty="0">
                <a:solidFill>
                  <a:srgbClr val="FFFFFF"/>
                </a:solidFill>
                <a:latin typeface="Georgia" pitchFamily="34" charset="0"/>
                <a:ea typeface="Georgia" pitchFamily="34" charset="-122"/>
                <a:cs typeface="Georgia" pitchFamily="34" charset="-120"/>
              </a:rPr>
              <a:t>Three skills down.</a:t>
            </a:r>
            <a:endParaRPr lang="en-US" sz="3400" dirty="0"/>
          </a:p>
        </p:txBody>
      </p:sp>
      <p:sp>
        <p:nvSpPr>
          <p:cNvPr id="5" name="Text 3"/>
          <p:cNvSpPr/>
          <p:nvPr/>
        </p:nvSpPr>
        <p:spPr>
          <a:xfrm>
            <a:off x="914400" y="1188720"/>
            <a:ext cx="7315200" cy="384048"/>
          </a:xfrm>
          <a:prstGeom prst="rect">
            <a:avLst/>
          </a:prstGeom>
          <a:noFill/>
          <a:ln/>
        </p:spPr>
        <p:txBody>
          <a:bodyPr wrap="square" rtlCol="0" anchor="ctr"/>
          <a:lstStyle/>
          <a:p>
            <a:pPr marL="0" indent="0" algn="ctr">
              <a:buNone/>
            </a:pPr>
            <a:r>
              <a:rPr lang="en-US" sz="1400" dirty="0">
                <a:solidFill>
                  <a:srgbClr val="CECBF6"/>
                </a:solidFill>
                <a:latin typeface="Calibri" pitchFamily="34" charset="0"/>
                <a:ea typeface="Calibri" pitchFamily="34" charset="-122"/>
                <a:cs typeface="Calibri" pitchFamily="34" charset="-120"/>
              </a:rPr>
              <a:t>Know the tool  ·  Write a good prompt  ·  Always check</a:t>
            </a:r>
            <a:endParaRPr lang="en-US" sz="1400" dirty="0"/>
          </a:p>
        </p:txBody>
      </p:sp>
      <p:sp>
        <p:nvSpPr>
          <p:cNvPr id="6" name="Text 4"/>
          <p:cNvSpPr/>
          <p:nvPr/>
        </p:nvSpPr>
        <p:spPr>
          <a:xfrm>
            <a:off x="914400" y="1691640"/>
            <a:ext cx="7315200" cy="502920"/>
          </a:xfrm>
          <a:prstGeom prst="rect">
            <a:avLst/>
          </a:prstGeom>
          <a:noFill/>
          <a:ln/>
        </p:spPr>
        <p:txBody>
          <a:bodyPr wrap="square" rtlCol="0" anchor="ctr"/>
          <a:lstStyle/>
          <a:p>
            <a:pPr marL="0" indent="0" algn="ctr">
              <a:buNone/>
            </a:pPr>
            <a:r>
              <a:rPr lang="en-US" sz="1700" i="1" dirty="0">
                <a:solidFill>
                  <a:srgbClr val="CECBF6"/>
                </a:solidFill>
                <a:latin typeface="Calibri" pitchFamily="34" charset="0"/>
                <a:ea typeface="Calibri" pitchFamily="34" charset="-122"/>
                <a:cs typeface="Calibri" pitchFamily="34" charset="-120"/>
              </a:rPr>
              <a:t>These three habits are 90% of using AI well.</a:t>
            </a:r>
            <a:endParaRPr lang="en-US" sz="1700" dirty="0"/>
          </a:p>
        </p:txBody>
      </p:sp>
      <p:sp>
        <p:nvSpPr>
          <p:cNvPr id="7" name="Text 5"/>
          <p:cNvSpPr/>
          <p:nvPr/>
        </p:nvSpPr>
        <p:spPr>
          <a:xfrm>
            <a:off x="548640" y="3611880"/>
            <a:ext cx="8229600" cy="274320"/>
          </a:xfrm>
          <a:prstGeom prst="rect">
            <a:avLst/>
          </a:prstGeom>
          <a:noFill/>
          <a:ln/>
        </p:spPr>
        <p:txBody>
          <a:bodyPr wrap="square" rtlCol="0" anchor="ctr"/>
          <a:lstStyle/>
          <a:p>
            <a:pPr marL="0" indent="0" algn="ctr">
              <a:buNone/>
            </a:pPr>
            <a:r>
              <a:rPr lang="en-US" sz="900" b="1" kern="0" spc="200" dirty="0">
                <a:solidFill>
                  <a:srgbClr val="AFA9EC"/>
                </a:solidFill>
                <a:latin typeface="Calibri" pitchFamily="34" charset="0"/>
                <a:ea typeface="Calibri" pitchFamily="34" charset="-122"/>
                <a:cs typeface="Calibri" pitchFamily="34" charset="-120"/>
              </a:rPr>
              <a:t>COMING UP — MODULE 3</a:t>
            </a:r>
            <a:endParaRPr lang="en-US" sz="900" dirty="0"/>
          </a:p>
        </p:txBody>
      </p:sp>
      <p:sp>
        <p:nvSpPr>
          <p:cNvPr id="8" name="Text 6"/>
          <p:cNvSpPr/>
          <p:nvPr/>
        </p:nvSpPr>
        <p:spPr>
          <a:xfrm>
            <a:off x="548640" y="3904488"/>
            <a:ext cx="8229600" cy="548640"/>
          </a:xfrm>
          <a:prstGeom prst="rect">
            <a:avLst/>
          </a:prstGeom>
          <a:noFill/>
          <a:ln/>
        </p:spPr>
        <p:txBody>
          <a:bodyPr wrap="square" rtlCol="0" anchor="ctr"/>
          <a:lstStyle/>
          <a:p>
            <a:pPr marL="0" indent="0" algn="ctr">
              <a:buNone/>
            </a:pPr>
            <a:r>
              <a:rPr lang="en-US" sz="2000" dirty="0">
                <a:solidFill>
                  <a:srgbClr val="FFFFFF"/>
                </a:solidFill>
                <a:latin typeface="Georgia" pitchFamily="34" charset="0"/>
                <a:ea typeface="Georgia" pitchFamily="34" charset="-122"/>
                <a:cs typeface="Georgia" pitchFamily="34" charset="-120"/>
              </a:rPr>
              <a:t>AI in everyday life — writing, images, research &amp; productivity</a:t>
            </a:r>
            <a:endParaRPr lang="en-US" sz="2000" dirty="0"/>
          </a:p>
        </p:txBody>
      </p:sp>
      <p:sp>
        <p:nvSpPr>
          <p:cNvPr id="9" name="Text 7"/>
          <p:cNvSpPr/>
          <p:nvPr/>
        </p:nvSpPr>
        <p:spPr>
          <a:xfrm>
            <a:off x="548640" y="4480560"/>
            <a:ext cx="8229600" cy="274320"/>
          </a:xfrm>
          <a:prstGeom prst="rect">
            <a:avLst/>
          </a:prstGeom>
          <a:noFill/>
          <a:ln/>
        </p:spPr>
        <p:txBody>
          <a:bodyPr wrap="square" rtlCol="0" anchor="ctr"/>
          <a:lstStyle/>
          <a:p>
            <a:pPr marL="0" indent="0" algn="ctr">
              <a:buNone/>
            </a:pPr>
            <a:r>
              <a:rPr lang="en-US" sz="1100" dirty="0">
                <a:solidFill>
                  <a:srgbClr val="AFA9EC"/>
                </a:solidFill>
                <a:latin typeface="Calibri" pitchFamily="34" charset="0"/>
                <a:ea typeface="Calibri" pitchFamily="34" charset="-122"/>
                <a:cs typeface="Calibri" pitchFamily="34" charset="-120"/>
              </a:rPr>
              <a:t>Real tools  ·  Real tasks  ·  Hands-on from the first minute</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2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OPENING</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What you will be able to do today</a:t>
            </a:r>
            <a:endParaRPr lang="en-US" sz="2000" dirty="0"/>
          </a:p>
        </p:txBody>
      </p:sp>
      <p:sp>
        <p:nvSpPr>
          <p:cNvPr id="9" name="Shape 7"/>
          <p:cNvSpPr/>
          <p:nvPr/>
        </p:nvSpPr>
        <p:spPr>
          <a:xfrm>
            <a:off x="320040" y="1005840"/>
            <a:ext cx="8503920" cy="1051560"/>
          </a:xfrm>
          <a:prstGeom prst="roundRect">
            <a:avLst>
              <a:gd name="adj" fmla="val 6957"/>
            </a:avLst>
          </a:prstGeom>
          <a:solidFill>
            <a:srgbClr val="FAECE7"/>
          </a:solidFill>
          <a:ln w="9525">
            <a:solidFill>
              <a:srgbClr val="D85A30"/>
            </a:solidFill>
            <a:prstDash val="solid"/>
          </a:ln>
        </p:spPr>
        <p:txBody>
          <a:bodyPr/>
          <a:lstStyle/>
          <a:p>
            <a:endParaRPr lang="en-US"/>
          </a:p>
        </p:txBody>
      </p:sp>
      <p:sp>
        <p:nvSpPr>
          <p:cNvPr id="10" name="Shape 8"/>
          <p:cNvSpPr/>
          <p:nvPr/>
        </p:nvSpPr>
        <p:spPr>
          <a:xfrm>
            <a:off x="320040" y="1005840"/>
            <a:ext cx="54864" cy="1051560"/>
          </a:xfrm>
          <a:prstGeom prst="rect">
            <a:avLst/>
          </a:prstGeom>
          <a:solidFill>
            <a:srgbClr val="D85A30"/>
          </a:solidFill>
          <a:ln w="12700">
            <a:solidFill>
              <a:srgbClr val="D85A30"/>
            </a:solidFill>
            <a:prstDash val="solid"/>
          </a:ln>
        </p:spPr>
        <p:txBody>
          <a:bodyPr/>
          <a:lstStyle/>
          <a:p>
            <a:endParaRPr lang="en-US"/>
          </a:p>
        </p:txBody>
      </p:sp>
      <p:sp>
        <p:nvSpPr>
          <p:cNvPr id="11" name="Text 9"/>
          <p:cNvSpPr/>
          <p:nvPr/>
        </p:nvSpPr>
        <p:spPr>
          <a:xfrm>
            <a:off x="457200" y="1097280"/>
            <a:ext cx="594360" cy="82296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12" name="Text 10"/>
          <p:cNvSpPr/>
          <p:nvPr/>
        </p:nvSpPr>
        <p:spPr>
          <a:xfrm>
            <a:off x="1143000" y="1097280"/>
            <a:ext cx="3474720" cy="402336"/>
          </a:xfrm>
          <a:prstGeom prst="rect">
            <a:avLst/>
          </a:prstGeom>
          <a:noFill/>
          <a:ln/>
        </p:spPr>
        <p:txBody>
          <a:bodyPr wrap="square" rtlCol="0" anchor="ctr"/>
          <a:lstStyle/>
          <a:p>
            <a:pPr marL="0" indent="0">
              <a:buNone/>
            </a:pPr>
            <a:r>
              <a:rPr lang="en-US" sz="1400" b="1" dirty="0">
                <a:solidFill>
                  <a:srgbClr val="993C1D"/>
                </a:solidFill>
                <a:latin typeface="Calibri" pitchFamily="34" charset="0"/>
                <a:ea typeface="Calibri" pitchFamily="34" charset="-122"/>
                <a:cs typeface="Calibri" pitchFamily="34" charset="-120"/>
              </a:rPr>
              <a:t>Understand the difference</a:t>
            </a:r>
            <a:endParaRPr lang="en-US" sz="1400" dirty="0"/>
          </a:p>
        </p:txBody>
      </p:sp>
      <p:sp>
        <p:nvSpPr>
          <p:cNvPr id="13" name="Text 11"/>
          <p:cNvSpPr/>
          <p:nvPr/>
        </p:nvSpPr>
        <p:spPr>
          <a:xfrm>
            <a:off x="1143000" y="1508760"/>
            <a:ext cx="7406640" cy="402336"/>
          </a:xfrm>
          <a:prstGeom prst="rect">
            <a:avLst/>
          </a:prstGeom>
          <a:noFill/>
          <a:ln/>
        </p:spPr>
        <p:txBody>
          <a:bodyPr wrap="square" rtlCol="0" anchor="ctr"/>
          <a:lstStyle/>
          <a:p>
            <a:pPr marL="0" indent="0">
              <a:buNone/>
            </a:pPr>
            <a:r>
              <a:rPr lang="en-US" sz="1200" i="1" dirty="0">
                <a:solidFill>
                  <a:srgbClr val="444441"/>
                </a:solidFill>
                <a:latin typeface="Calibri" pitchFamily="34" charset="0"/>
                <a:ea typeface="Calibri" pitchFamily="34" charset="-122"/>
                <a:cs typeface="Calibri" pitchFamily="34" charset="-120"/>
              </a:rPr>
              <a:t>Between chatbots and search engines — and why it matters</a:t>
            </a:r>
            <a:endParaRPr lang="en-US" sz="1200" dirty="0"/>
          </a:p>
        </p:txBody>
      </p:sp>
      <p:sp>
        <p:nvSpPr>
          <p:cNvPr id="14" name="Shape 12"/>
          <p:cNvSpPr/>
          <p:nvPr/>
        </p:nvSpPr>
        <p:spPr>
          <a:xfrm>
            <a:off x="320040" y="2240280"/>
            <a:ext cx="8503920" cy="1051560"/>
          </a:xfrm>
          <a:prstGeom prst="roundRect">
            <a:avLst>
              <a:gd name="adj" fmla="val 6957"/>
            </a:avLst>
          </a:prstGeom>
          <a:solidFill>
            <a:srgbClr val="EEEDFE"/>
          </a:solidFill>
          <a:ln w="9525">
            <a:solidFill>
              <a:srgbClr val="7F77DD"/>
            </a:solidFill>
            <a:prstDash val="solid"/>
          </a:ln>
        </p:spPr>
        <p:txBody>
          <a:bodyPr/>
          <a:lstStyle/>
          <a:p>
            <a:endParaRPr lang="en-US"/>
          </a:p>
        </p:txBody>
      </p:sp>
      <p:sp>
        <p:nvSpPr>
          <p:cNvPr id="15" name="Shape 13"/>
          <p:cNvSpPr/>
          <p:nvPr/>
        </p:nvSpPr>
        <p:spPr>
          <a:xfrm>
            <a:off x="320040" y="2240280"/>
            <a:ext cx="54864" cy="1051560"/>
          </a:xfrm>
          <a:prstGeom prst="rect">
            <a:avLst/>
          </a:prstGeom>
          <a:solidFill>
            <a:srgbClr val="7F77DD"/>
          </a:solidFill>
          <a:ln w="12700">
            <a:solidFill>
              <a:srgbClr val="7F77DD"/>
            </a:solidFill>
            <a:prstDash val="solid"/>
          </a:ln>
        </p:spPr>
        <p:txBody>
          <a:bodyPr/>
          <a:lstStyle/>
          <a:p>
            <a:endParaRPr lang="en-US"/>
          </a:p>
        </p:txBody>
      </p:sp>
      <p:sp>
        <p:nvSpPr>
          <p:cNvPr id="16" name="Text 14"/>
          <p:cNvSpPr/>
          <p:nvPr/>
        </p:nvSpPr>
        <p:spPr>
          <a:xfrm>
            <a:off x="457200" y="2331720"/>
            <a:ext cx="594360" cy="82296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17" name="Text 15"/>
          <p:cNvSpPr/>
          <p:nvPr/>
        </p:nvSpPr>
        <p:spPr>
          <a:xfrm>
            <a:off x="1143000" y="2331720"/>
            <a:ext cx="3474720" cy="402336"/>
          </a:xfrm>
          <a:prstGeom prst="rect">
            <a:avLst/>
          </a:prstGeom>
          <a:noFill/>
          <a:ln/>
        </p:spPr>
        <p:txBody>
          <a:bodyPr wrap="square" rtlCol="0" anchor="ctr"/>
          <a:lstStyle/>
          <a:p>
            <a:pPr marL="0" indent="0">
              <a:buNone/>
            </a:pPr>
            <a:r>
              <a:rPr lang="en-US" sz="1400" b="1" dirty="0">
                <a:solidFill>
                  <a:srgbClr val="3C3489"/>
                </a:solidFill>
                <a:latin typeface="Calibri" pitchFamily="34" charset="0"/>
                <a:ea typeface="Calibri" pitchFamily="34" charset="-122"/>
                <a:cs typeface="Calibri" pitchFamily="34" charset="-120"/>
              </a:rPr>
              <a:t>Write a prompt that works</a:t>
            </a:r>
            <a:endParaRPr lang="en-US" sz="1400" dirty="0"/>
          </a:p>
        </p:txBody>
      </p:sp>
      <p:sp>
        <p:nvSpPr>
          <p:cNvPr id="18" name="Text 16"/>
          <p:cNvSpPr/>
          <p:nvPr/>
        </p:nvSpPr>
        <p:spPr>
          <a:xfrm>
            <a:off x="1143000" y="2743200"/>
            <a:ext cx="7406640" cy="402336"/>
          </a:xfrm>
          <a:prstGeom prst="rect">
            <a:avLst/>
          </a:prstGeom>
          <a:noFill/>
          <a:ln/>
        </p:spPr>
        <p:txBody>
          <a:bodyPr wrap="square" rtlCol="0" anchor="ctr"/>
          <a:lstStyle/>
          <a:p>
            <a:pPr marL="0" indent="0">
              <a:buNone/>
            </a:pPr>
            <a:r>
              <a:rPr lang="en-US" sz="1200" i="1" dirty="0">
                <a:solidFill>
                  <a:srgbClr val="444441"/>
                </a:solidFill>
                <a:latin typeface="Calibri" pitchFamily="34" charset="0"/>
                <a:ea typeface="Calibri" pitchFamily="34" charset="-122"/>
                <a:cs typeface="Calibri" pitchFamily="34" charset="-120"/>
              </a:rPr>
              <a:t>Using a simple four-part framework anyone can apply</a:t>
            </a:r>
            <a:endParaRPr lang="en-US" sz="1200" dirty="0"/>
          </a:p>
        </p:txBody>
      </p:sp>
      <p:sp>
        <p:nvSpPr>
          <p:cNvPr id="19" name="Shape 17"/>
          <p:cNvSpPr/>
          <p:nvPr/>
        </p:nvSpPr>
        <p:spPr>
          <a:xfrm>
            <a:off x="320040" y="3474720"/>
            <a:ext cx="8503920" cy="1051560"/>
          </a:xfrm>
          <a:prstGeom prst="roundRect">
            <a:avLst>
              <a:gd name="adj" fmla="val 6957"/>
            </a:avLst>
          </a:prstGeom>
          <a:solidFill>
            <a:srgbClr val="E1F5EE"/>
          </a:solidFill>
          <a:ln w="9525">
            <a:solidFill>
              <a:srgbClr val="1D9E75"/>
            </a:solidFill>
            <a:prstDash val="solid"/>
          </a:ln>
        </p:spPr>
        <p:txBody>
          <a:bodyPr/>
          <a:lstStyle/>
          <a:p>
            <a:endParaRPr lang="en-US"/>
          </a:p>
        </p:txBody>
      </p:sp>
      <p:sp>
        <p:nvSpPr>
          <p:cNvPr id="20" name="Shape 18"/>
          <p:cNvSpPr/>
          <p:nvPr/>
        </p:nvSpPr>
        <p:spPr>
          <a:xfrm>
            <a:off x="320040" y="3474720"/>
            <a:ext cx="54864" cy="1051560"/>
          </a:xfrm>
          <a:prstGeom prst="rect">
            <a:avLst/>
          </a:prstGeom>
          <a:solidFill>
            <a:srgbClr val="1D9E75"/>
          </a:solidFill>
          <a:ln w="12700">
            <a:solidFill>
              <a:srgbClr val="1D9E75"/>
            </a:solidFill>
            <a:prstDash val="solid"/>
          </a:ln>
        </p:spPr>
        <p:txBody>
          <a:bodyPr/>
          <a:lstStyle/>
          <a:p>
            <a:endParaRPr lang="en-US"/>
          </a:p>
        </p:txBody>
      </p:sp>
      <p:sp>
        <p:nvSpPr>
          <p:cNvPr id="21" name="Text 19"/>
          <p:cNvSpPr/>
          <p:nvPr/>
        </p:nvSpPr>
        <p:spPr>
          <a:xfrm>
            <a:off x="457200" y="3566160"/>
            <a:ext cx="594360" cy="82296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22" name="Text 20"/>
          <p:cNvSpPr/>
          <p:nvPr/>
        </p:nvSpPr>
        <p:spPr>
          <a:xfrm>
            <a:off x="1143000" y="3566160"/>
            <a:ext cx="3474720" cy="402336"/>
          </a:xfrm>
          <a:prstGeom prst="rect">
            <a:avLst/>
          </a:prstGeom>
          <a:noFill/>
          <a:ln/>
        </p:spPr>
        <p:txBody>
          <a:bodyPr wrap="square" rtlCol="0" anchor="ctr"/>
          <a:lstStyle/>
          <a:p>
            <a:pPr marL="0" indent="0">
              <a:buNone/>
            </a:pPr>
            <a:r>
              <a:rPr lang="en-US" sz="1400" b="1" dirty="0">
                <a:solidFill>
                  <a:srgbClr val="085041"/>
                </a:solidFill>
                <a:latin typeface="Calibri" pitchFamily="34" charset="0"/>
                <a:ea typeface="Calibri" pitchFamily="34" charset="-122"/>
                <a:cs typeface="Calibri" pitchFamily="34" charset="-120"/>
              </a:rPr>
              <a:t>Check what AI tells you</a:t>
            </a:r>
            <a:endParaRPr lang="en-US" sz="1400" dirty="0"/>
          </a:p>
        </p:txBody>
      </p:sp>
      <p:sp>
        <p:nvSpPr>
          <p:cNvPr id="23" name="Text 21"/>
          <p:cNvSpPr/>
          <p:nvPr/>
        </p:nvSpPr>
        <p:spPr>
          <a:xfrm>
            <a:off x="1143000" y="3977640"/>
            <a:ext cx="7406640" cy="402336"/>
          </a:xfrm>
          <a:prstGeom prst="rect">
            <a:avLst/>
          </a:prstGeom>
          <a:noFill/>
          <a:ln/>
        </p:spPr>
        <p:txBody>
          <a:bodyPr wrap="square" rtlCol="0" anchor="ctr"/>
          <a:lstStyle/>
          <a:p>
            <a:pPr marL="0" indent="0">
              <a:buNone/>
            </a:pPr>
            <a:r>
              <a:rPr lang="en-US" sz="1200" i="1" dirty="0">
                <a:solidFill>
                  <a:srgbClr val="444441"/>
                </a:solidFill>
                <a:latin typeface="Calibri" pitchFamily="34" charset="0"/>
                <a:ea typeface="Calibri" pitchFamily="34" charset="-122"/>
                <a:cs typeface="Calibri" pitchFamily="34" charset="-120"/>
              </a:rPr>
              <a:t>With a three-question habit that catches the most common errors</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3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1 — CHATBOTS VS. SEARCH</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When you type into Google…</a:t>
            </a:r>
            <a:endParaRPr lang="en-US" sz="2000" dirty="0"/>
          </a:p>
        </p:txBody>
      </p:sp>
      <p:sp>
        <p:nvSpPr>
          <p:cNvPr id="9" name="Shape 7"/>
          <p:cNvSpPr/>
          <p:nvPr/>
        </p:nvSpPr>
        <p:spPr>
          <a:xfrm>
            <a:off x="320040" y="1005840"/>
            <a:ext cx="8503920" cy="2286000"/>
          </a:xfrm>
          <a:prstGeom prst="roundRect">
            <a:avLst>
              <a:gd name="adj" fmla="val 4000"/>
            </a:avLst>
          </a:prstGeom>
          <a:solidFill>
            <a:srgbClr val="FAECE7"/>
          </a:solidFill>
          <a:ln w="12700">
            <a:solidFill>
              <a:srgbClr val="D85A30"/>
            </a:solidFill>
            <a:prstDash val="solid"/>
          </a:ln>
        </p:spPr>
        <p:txBody>
          <a:bodyPr/>
          <a:lstStyle/>
          <a:p>
            <a:endParaRPr lang="en-US"/>
          </a:p>
        </p:txBody>
      </p:sp>
      <p:sp>
        <p:nvSpPr>
          <p:cNvPr id="10" name="Text 8"/>
          <p:cNvSpPr/>
          <p:nvPr/>
        </p:nvSpPr>
        <p:spPr>
          <a:xfrm>
            <a:off x="320040" y="1097280"/>
            <a:ext cx="8503920" cy="685800"/>
          </a:xfrm>
          <a:prstGeom prst="rect">
            <a:avLst/>
          </a:prstGeom>
          <a:noFill/>
          <a:ln/>
        </p:spPr>
        <p:txBody>
          <a:bodyPr wrap="square" rtlCol="0" anchor="ctr"/>
          <a:lstStyle/>
          <a:p>
            <a:pPr marL="0" indent="0" algn="ctr">
              <a:buNone/>
            </a:pPr>
            <a:r>
              <a:rPr lang="en-US" sz="3200" dirty="0">
                <a:solidFill>
                  <a:srgbClr val="000000"/>
                </a:solidFill>
              </a:rPr>
              <a:t>🔍</a:t>
            </a:r>
            <a:endParaRPr lang="en-US" sz="3200" dirty="0"/>
          </a:p>
        </p:txBody>
      </p:sp>
      <p:sp>
        <p:nvSpPr>
          <p:cNvPr id="11" name="Text 9"/>
          <p:cNvSpPr/>
          <p:nvPr/>
        </p:nvSpPr>
        <p:spPr>
          <a:xfrm>
            <a:off x="457200" y="1783080"/>
            <a:ext cx="8229600" cy="438912"/>
          </a:xfrm>
          <a:prstGeom prst="rect">
            <a:avLst/>
          </a:prstGeom>
          <a:noFill/>
          <a:ln/>
        </p:spPr>
        <p:txBody>
          <a:bodyPr wrap="square" rtlCol="0" anchor="ctr"/>
          <a:lstStyle/>
          <a:p>
            <a:pPr marL="0" indent="0" algn="ctr">
              <a:buNone/>
            </a:pPr>
            <a:r>
              <a:rPr lang="en-US" sz="2200" dirty="0">
                <a:solidFill>
                  <a:srgbClr val="993C1D"/>
                </a:solidFill>
                <a:latin typeface="Georgia" pitchFamily="34" charset="0"/>
                <a:ea typeface="Georgia" pitchFamily="34" charset="-122"/>
                <a:cs typeface="Georgia" pitchFamily="34" charset="-120"/>
              </a:rPr>
              <a:t>Google RETRIEVES</a:t>
            </a:r>
            <a:endParaRPr lang="en-US" sz="2200" dirty="0"/>
          </a:p>
        </p:txBody>
      </p:sp>
      <p:sp>
        <p:nvSpPr>
          <p:cNvPr id="12" name="Text 10"/>
          <p:cNvSpPr/>
          <p:nvPr/>
        </p:nvSpPr>
        <p:spPr>
          <a:xfrm>
            <a:off x="914400" y="2286000"/>
            <a:ext cx="7315200" cy="731520"/>
          </a:xfrm>
          <a:prstGeom prst="rect">
            <a:avLst/>
          </a:prstGeom>
          <a:noFill/>
          <a:ln/>
        </p:spPr>
        <p:txBody>
          <a:bodyPr wrap="square" rtlCol="0" anchor="ctr"/>
          <a:lstStyle/>
          <a:p>
            <a:pPr marL="0" indent="0" algn="ctr">
              <a:buNone/>
            </a:pPr>
            <a:r>
              <a:rPr lang="en-US" sz="1300" dirty="0">
                <a:solidFill>
                  <a:srgbClr val="993C1D"/>
                </a:solidFill>
                <a:latin typeface="Calibri" pitchFamily="34" charset="0"/>
                <a:ea typeface="Calibri" pitchFamily="34" charset="-122"/>
                <a:cs typeface="Calibri" pitchFamily="34" charset="-120"/>
              </a:rPr>
              <a:t>It finds content that already exists on the internet, written by a human somewhere, and returns links ranked by relevance.</a:t>
            </a:r>
            <a:endParaRPr lang="en-US" sz="1300" dirty="0"/>
          </a:p>
        </p:txBody>
      </p:sp>
      <p:sp>
        <p:nvSpPr>
          <p:cNvPr id="13" name="Shape 11"/>
          <p:cNvSpPr/>
          <p:nvPr/>
        </p:nvSpPr>
        <p:spPr>
          <a:xfrm>
            <a:off x="457200" y="3493008"/>
            <a:ext cx="2606040" cy="868680"/>
          </a:xfrm>
          <a:prstGeom prst="roundRect">
            <a:avLst>
              <a:gd name="adj" fmla="val 6316"/>
            </a:avLst>
          </a:prstGeom>
          <a:solidFill>
            <a:srgbClr val="FFFFFF"/>
          </a:solidFill>
          <a:ln w="6350">
            <a:solidFill>
              <a:srgbClr val="D85A30"/>
            </a:solidFill>
            <a:prstDash val="solid"/>
          </a:ln>
        </p:spPr>
        <p:txBody>
          <a:bodyPr/>
          <a:lstStyle/>
          <a:p>
            <a:endParaRPr lang="en-US"/>
          </a:p>
        </p:txBody>
      </p:sp>
      <p:sp>
        <p:nvSpPr>
          <p:cNvPr id="14" name="Text 12"/>
          <p:cNvSpPr/>
          <p:nvPr/>
        </p:nvSpPr>
        <p:spPr>
          <a:xfrm>
            <a:off x="548640" y="3538728"/>
            <a:ext cx="2423160" cy="365760"/>
          </a:xfrm>
          <a:prstGeom prst="rect">
            <a:avLst/>
          </a:prstGeom>
          <a:noFill/>
          <a:ln/>
        </p:spPr>
        <p:txBody>
          <a:bodyPr wrap="square" rtlCol="0" anchor="ctr"/>
          <a:lstStyle/>
          <a:p>
            <a:pPr marL="0" indent="0">
              <a:buNone/>
            </a:pPr>
            <a:r>
              <a:rPr lang="en-US" sz="1100" b="1" dirty="0">
                <a:solidFill>
                  <a:srgbClr val="993C1D"/>
                </a:solidFill>
                <a:latin typeface="Calibri" pitchFamily="34" charset="0"/>
                <a:ea typeface="Calibri" pitchFamily="34" charset="-122"/>
                <a:cs typeface="Calibri" pitchFamily="34" charset="-120"/>
              </a:rPr>
              <a:t>📄 Existing content</a:t>
            </a:r>
            <a:endParaRPr lang="en-US" sz="1100" dirty="0"/>
          </a:p>
        </p:txBody>
      </p:sp>
      <p:sp>
        <p:nvSpPr>
          <p:cNvPr id="15" name="Text 13"/>
          <p:cNvSpPr/>
          <p:nvPr/>
        </p:nvSpPr>
        <p:spPr>
          <a:xfrm>
            <a:off x="548640" y="3886200"/>
            <a:ext cx="2423160" cy="365760"/>
          </a:xfrm>
          <a:prstGeom prst="rect">
            <a:avLst/>
          </a:prstGeom>
          <a:noFill/>
          <a:ln/>
        </p:spPr>
        <p:txBody>
          <a:bodyPr wrap="square" rtlCol="0" anchor="ctr"/>
          <a:lstStyle/>
          <a:p>
            <a:pPr marL="0" indent="0">
              <a:buNone/>
            </a:pPr>
            <a:r>
              <a:rPr lang="en-US" sz="1000" i="1" dirty="0">
                <a:solidFill>
                  <a:srgbClr val="444441"/>
                </a:solidFill>
                <a:latin typeface="Calibri" pitchFamily="34" charset="0"/>
                <a:ea typeface="Calibri" pitchFamily="34" charset="-122"/>
                <a:cs typeface="Calibri" pitchFamily="34" charset="-120"/>
              </a:rPr>
              <a:t>Someone wrote the answer</a:t>
            </a:r>
            <a:endParaRPr lang="en-US" sz="1000" dirty="0"/>
          </a:p>
        </p:txBody>
      </p:sp>
      <p:sp>
        <p:nvSpPr>
          <p:cNvPr id="16" name="Shape 14"/>
          <p:cNvSpPr/>
          <p:nvPr/>
        </p:nvSpPr>
        <p:spPr>
          <a:xfrm>
            <a:off x="3246120" y="3493008"/>
            <a:ext cx="2606040" cy="868680"/>
          </a:xfrm>
          <a:prstGeom prst="roundRect">
            <a:avLst>
              <a:gd name="adj" fmla="val 6316"/>
            </a:avLst>
          </a:prstGeom>
          <a:solidFill>
            <a:srgbClr val="FFFFFF"/>
          </a:solidFill>
          <a:ln w="6350">
            <a:solidFill>
              <a:srgbClr val="D85A30"/>
            </a:solidFill>
            <a:prstDash val="solid"/>
          </a:ln>
        </p:spPr>
        <p:txBody>
          <a:bodyPr/>
          <a:lstStyle/>
          <a:p>
            <a:endParaRPr lang="en-US"/>
          </a:p>
        </p:txBody>
      </p:sp>
      <p:sp>
        <p:nvSpPr>
          <p:cNvPr id="17" name="Text 15"/>
          <p:cNvSpPr/>
          <p:nvPr/>
        </p:nvSpPr>
        <p:spPr>
          <a:xfrm>
            <a:off x="3337560" y="3538728"/>
            <a:ext cx="2423160" cy="365760"/>
          </a:xfrm>
          <a:prstGeom prst="rect">
            <a:avLst/>
          </a:prstGeom>
          <a:noFill/>
          <a:ln/>
        </p:spPr>
        <p:txBody>
          <a:bodyPr wrap="square" rtlCol="0" anchor="ctr"/>
          <a:lstStyle/>
          <a:p>
            <a:pPr marL="0" indent="0">
              <a:buNone/>
            </a:pPr>
            <a:r>
              <a:rPr lang="en-US" sz="1100" b="1" dirty="0">
                <a:solidFill>
                  <a:srgbClr val="993C1D"/>
                </a:solidFill>
                <a:latin typeface="Calibri" pitchFamily="34" charset="0"/>
                <a:ea typeface="Calibri" pitchFamily="34" charset="-122"/>
                <a:cs typeface="Calibri" pitchFamily="34" charset="-120"/>
              </a:rPr>
              <a:t>🔗 Links to sources</a:t>
            </a:r>
            <a:endParaRPr lang="en-US" sz="1100" dirty="0"/>
          </a:p>
        </p:txBody>
      </p:sp>
      <p:sp>
        <p:nvSpPr>
          <p:cNvPr id="18" name="Text 16"/>
          <p:cNvSpPr/>
          <p:nvPr/>
        </p:nvSpPr>
        <p:spPr>
          <a:xfrm>
            <a:off x="3337560" y="3886200"/>
            <a:ext cx="2423160" cy="365760"/>
          </a:xfrm>
          <a:prstGeom prst="rect">
            <a:avLst/>
          </a:prstGeom>
          <a:noFill/>
          <a:ln/>
        </p:spPr>
        <p:txBody>
          <a:bodyPr wrap="square" rtlCol="0" anchor="ctr"/>
          <a:lstStyle/>
          <a:p>
            <a:pPr marL="0" indent="0">
              <a:buNone/>
            </a:pPr>
            <a:r>
              <a:rPr lang="en-US" sz="1000" i="1" dirty="0">
                <a:solidFill>
                  <a:srgbClr val="444441"/>
                </a:solidFill>
                <a:latin typeface="Calibri" pitchFamily="34" charset="0"/>
                <a:ea typeface="Calibri" pitchFamily="34" charset="-122"/>
                <a:cs typeface="Calibri" pitchFamily="34" charset="-120"/>
              </a:rPr>
              <a:t>You can see where it came from</a:t>
            </a:r>
            <a:endParaRPr lang="en-US" sz="1000" dirty="0"/>
          </a:p>
        </p:txBody>
      </p:sp>
      <p:sp>
        <p:nvSpPr>
          <p:cNvPr id="19" name="Shape 17"/>
          <p:cNvSpPr/>
          <p:nvPr/>
        </p:nvSpPr>
        <p:spPr>
          <a:xfrm>
            <a:off x="6035040" y="3493008"/>
            <a:ext cx="2606040" cy="868680"/>
          </a:xfrm>
          <a:prstGeom prst="roundRect">
            <a:avLst>
              <a:gd name="adj" fmla="val 6316"/>
            </a:avLst>
          </a:prstGeom>
          <a:solidFill>
            <a:srgbClr val="FFFFFF"/>
          </a:solidFill>
          <a:ln w="6350">
            <a:solidFill>
              <a:srgbClr val="D85A30"/>
            </a:solidFill>
            <a:prstDash val="solid"/>
          </a:ln>
        </p:spPr>
        <p:txBody>
          <a:bodyPr/>
          <a:lstStyle/>
          <a:p>
            <a:endParaRPr lang="en-US"/>
          </a:p>
        </p:txBody>
      </p:sp>
      <p:sp>
        <p:nvSpPr>
          <p:cNvPr id="20" name="Text 18"/>
          <p:cNvSpPr/>
          <p:nvPr/>
        </p:nvSpPr>
        <p:spPr>
          <a:xfrm>
            <a:off x="6126480" y="3538728"/>
            <a:ext cx="2423160" cy="365760"/>
          </a:xfrm>
          <a:prstGeom prst="rect">
            <a:avLst/>
          </a:prstGeom>
          <a:noFill/>
          <a:ln/>
        </p:spPr>
        <p:txBody>
          <a:bodyPr wrap="square" rtlCol="0" anchor="ctr"/>
          <a:lstStyle/>
          <a:p>
            <a:pPr marL="0" indent="0">
              <a:buNone/>
            </a:pPr>
            <a:r>
              <a:rPr lang="en-US" sz="1100" b="1" dirty="0">
                <a:solidFill>
                  <a:srgbClr val="993C1D"/>
                </a:solidFill>
                <a:latin typeface="Calibri" pitchFamily="34" charset="0"/>
                <a:ea typeface="Calibri" pitchFamily="34" charset="-122"/>
                <a:cs typeface="Calibri" pitchFamily="34" charset="-120"/>
              </a:rPr>
              <a:t>✓ Human-authored</a:t>
            </a:r>
            <a:endParaRPr lang="en-US" sz="1100" dirty="0"/>
          </a:p>
        </p:txBody>
      </p:sp>
      <p:sp>
        <p:nvSpPr>
          <p:cNvPr id="21" name="Text 19"/>
          <p:cNvSpPr/>
          <p:nvPr/>
        </p:nvSpPr>
        <p:spPr>
          <a:xfrm>
            <a:off x="6126480" y="3886200"/>
            <a:ext cx="2423160" cy="365760"/>
          </a:xfrm>
          <a:prstGeom prst="rect">
            <a:avLst/>
          </a:prstGeom>
          <a:noFill/>
          <a:ln/>
        </p:spPr>
        <p:txBody>
          <a:bodyPr wrap="square" rtlCol="0" anchor="ctr"/>
          <a:lstStyle/>
          <a:p>
            <a:pPr marL="0" indent="0">
              <a:buNone/>
            </a:pPr>
            <a:r>
              <a:rPr lang="en-US" sz="1000" i="1" dirty="0">
                <a:solidFill>
                  <a:srgbClr val="444441"/>
                </a:solidFill>
                <a:latin typeface="Calibri" pitchFamily="34" charset="0"/>
                <a:ea typeface="Calibri" pitchFamily="34" charset="-122"/>
                <a:cs typeface="Calibri" pitchFamily="34" charset="-120"/>
              </a:rPr>
              <a:t>The information exists before your search</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4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1 — CHATBOTS VS. SEARCH</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When you type into a chatbot…</a:t>
            </a:r>
            <a:endParaRPr lang="en-US" sz="2000" dirty="0"/>
          </a:p>
        </p:txBody>
      </p:sp>
      <p:sp>
        <p:nvSpPr>
          <p:cNvPr id="9" name="Shape 7"/>
          <p:cNvSpPr/>
          <p:nvPr/>
        </p:nvSpPr>
        <p:spPr>
          <a:xfrm>
            <a:off x="320040" y="1005840"/>
            <a:ext cx="8503920" cy="2286000"/>
          </a:xfrm>
          <a:prstGeom prst="roundRect">
            <a:avLst>
              <a:gd name="adj" fmla="val 4000"/>
            </a:avLst>
          </a:prstGeom>
          <a:solidFill>
            <a:srgbClr val="EEEDFE"/>
          </a:solidFill>
          <a:ln w="12700">
            <a:solidFill>
              <a:srgbClr val="7F77DD"/>
            </a:solidFill>
            <a:prstDash val="solid"/>
          </a:ln>
        </p:spPr>
        <p:txBody>
          <a:bodyPr/>
          <a:lstStyle/>
          <a:p>
            <a:endParaRPr lang="en-US"/>
          </a:p>
        </p:txBody>
      </p:sp>
      <p:sp>
        <p:nvSpPr>
          <p:cNvPr id="10" name="Text 8"/>
          <p:cNvSpPr/>
          <p:nvPr/>
        </p:nvSpPr>
        <p:spPr>
          <a:xfrm>
            <a:off x="320040" y="1097280"/>
            <a:ext cx="8503920" cy="685800"/>
          </a:xfrm>
          <a:prstGeom prst="rect">
            <a:avLst/>
          </a:prstGeom>
          <a:noFill/>
          <a:ln/>
        </p:spPr>
        <p:txBody>
          <a:bodyPr wrap="square" rtlCol="0" anchor="ctr"/>
          <a:lstStyle/>
          <a:p>
            <a:pPr marL="0" indent="0" algn="ctr">
              <a:buNone/>
            </a:pPr>
            <a:r>
              <a:rPr lang="en-US" sz="3200" dirty="0">
                <a:solidFill>
                  <a:srgbClr val="000000"/>
                </a:solidFill>
              </a:rPr>
              <a:t>💬</a:t>
            </a:r>
            <a:endParaRPr lang="en-US" sz="3200" dirty="0"/>
          </a:p>
        </p:txBody>
      </p:sp>
      <p:sp>
        <p:nvSpPr>
          <p:cNvPr id="11" name="Text 9"/>
          <p:cNvSpPr/>
          <p:nvPr/>
        </p:nvSpPr>
        <p:spPr>
          <a:xfrm>
            <a:off x="457200" y="1783080"/>
            <a:ext cx="8229600" cy="438912"/>
          </a:xfrm>
          <a:prstGeom prst="rect">
            <a:avLst/>
          </a:prstGeom>
          <a:noFill/>
          <a:ln/>
        </p:spPr>
        <p:txBody>
          <a:bodyPr wrap="square" rtlCol="0" anchor="ctr"/>
          <a:lstStyle/>
          <a:p>
            <a:pPr marL="0" indent="0" algn="ctr">
              <a:buNone/>
            </a:pPr>
            <a:r>
              <a:rPr lang="en-US" sz="2200" dirty="0">
                <a:solidFill>
                  <a:srgbClr val="3C3489"/>
                </a:solidFill>
                <a:latin typeface="Georgia" pitchFamily="34" charset="0"/>
                <a:ea typeface="Georgia" pitchFamily="34" charset="-122"/>
                <a:cs typeface="Georgia" pitchFamily="34" charset="-120"/>
              </a:rPr>
              <a:t>The chatbot GENERATES</a:t>
            </a:r>
            <a:endParaRPr lang="en-US" sz="2200" dirty="0"/>
          </a:p>
        </p:txBody>
      </p:sp>
      <p:sp>
        <p:nvSpPr>
          <p:cNvPr id="12" name="Text 10"/>
          <p:cNvSpPr/>
          <p:nvPr/>
        </p:nvSpPr>
        <p:spPr>
          <a:xfrm>
            <a:off x="914400" y="2286000"/>
            <a:ext cx="7315200" cy="731520"/>
          </a:xfrm>
          <a:prstGeom prst="rect">
            <a:avLst/>
          </a:prstGeom>
          <a:noFill/>
          <a:ln/>
        </p:spPr>
        <p:txBody>
          <a:bodyPr wrap="square" rtlCol="0" anchor="ctr"/>
          <a:lstStyle/>
          <a:p>
            <a:pPr marL="0" indent="0" algn="ctr">
              <a:buNone/>
            </a:pPr>
            <a:r>
              <a:rPr lang="en-US" sz="1300" dirty="0">
                <a:solidFill>
                  <a:srgbClr val="3C3489"/>
                </a:solidFill>
                <a:latin typeface="Calibri" pitchFamily="34" charset="0"/>
                <a:ea typeface="Calibri" pitchFamily="34" charset="-122"/>
                <a:cs typeface="Calibri" pitchFamily="34" charset="-120"/>
              </a:rPr>
              <a:t>It predicts and composes a response word by word, from patterns in its training data. It is not looking anything up.</a:t>
            </a:r>
            <a:endParaRPr lang="en-US" sz="1300" dirty="0"/>
          </a:p>
        </p:txBody>
      </p:sp>
      <p:sp>
        <p:nvSpPr>
          <p:cNvPr id="13" name="Shape 11"/>
          <p:cNvSpPr/>
          <p:nvPr/>
        </p:nvSpPr>
        <p:spPr>
          <a:xfrm>
            <a:off x="457200" y="3493008"/>
            <a:ext cx="2606040" cy="868680"/>
          </a:xfrm>
          <a:prstGeom prst="roundRect">
            <a:avLst>
              <a:gd name="adj" fmla="val 6316"/>
            </a:avLst>
          </a:prstGeom>
          <a:solidFill>
            <a:srgbClr val="FFFFFF"/>
          </a:solidFill>
          <a:ln w="6350">
            <a:solidFill>
              <a:srgbClr val="7F77DD"/>
            </a:solidFill>
            <a:prstDash val="solid"/>
          </a:ln>
        </p:spPr>
        <p:txBody>
          <a:bodyPr/>
          <a:lstStyle/>
          <a:p>
            <a:endParaRPr lang="en-US"/>
          </a:p>
        </p:txBody>
      </p:sp>
      <p:sp>
        <p:nvSpPr>
          <p:cNvPr id="14" name="Text 12"/>
          <p:cNvSpPr/>
          <p:nvPr/>
        </p:nvSpPr>
        <p:spPr>
          <a:xfrm>
            <a:off x="548640" y="3538728"/>
            <a:ext cx="2423160" cy="365760"/>
          </a:xfrm>
          <a:prstGeom prst="rect">
            <a:avLst/>
          </a:prstGeom>
          <a:noFill/>
          <a:ln/>
        </p:spPr>
        <p:txBody>
          <a:bodyPr wrap="square" rtlCol="0" anchor="ctr"/>
          <a:lstStyle/>
          <a:p>
            <a:pPr marL="0" indent="0">
              <a:buNone/>
            </a:pPr>
            <a:r>
              <a:rPr lang="en-US" sz="1100" b="1" dirty="0">
                <a:solidFill>
                  <a:srgbClr val="3C3489"/>
                </a:solidFill>
                <a:latin typeface="Calibri" pitchFamily="34" charset="0"/>
                <a:ea typeface="Calibri" pitchFamily="34" charset="-122"/>
                <a:cs typeface="Calibri" pitchFamily="34" charset="-120"/>
              </a:rPr>
              <a:t>✍️ New text each time</a:t>
            </a:r>
            <a:endParaRPr lang="en-US" sz="1100" dirty="0"/>
          </a:p>
        </p:txBody>
      </p:sp>
      <p:sp>
        <p:nvSpPr>
          <p:cNvPr id="15" name="Text 13"/>
          <p:cNvSpPr/>
          <p:nvPr/>
        </p:nvSpPr>
        <p:spPr>
          <a:xfrm>
            <a:off x="548640" y="3886200"/>
            <a:ext cx="2423160" cy="365760"/>
          </a:xfrm>
          <a:prstGeom prst="rect">
            <a:avLst/>
          </a:prstGeom>
          <a:noFill/>
          <a:ln/>
        </p:spPr>
        <p:txBody>
          <a:bodyPr wrap="square" rtlCol="0" anchor="ctr"/>
          <a:lstStyle/>
          <a:p>
            <a:pPr marL="0" indent="0">
              <a:buNone/>
            </a:pPr>
            <a:r>
              <a:rPr lang="en-US" sz="1000" i="1" dirty="0">
                <a:solidFill>
                  <a:srgbClr val="444441"/>
                </a:solidFill>
                <a:latin typeface="Calibri" pitchFamily="34" charset="0"/>
                <a:ea typeface="Calibri" pitchFamily="34" charset="-122"/>
                <a:cs typeface="Calibri" pitchFamily="34" charset="-120"/>
              </a:rPr>
              <a:t>Composed fresh for your query</a:t>
            </a:r>
            <a:endParaRPr lang="en-US" sz="1000" dirty="0"/>
          </a:p>
        </p:txBody>
      </p:sp>
      <p:sp>
        <p:nvSpPr>
          <p:cNvPr id="16" name="Shape 14"/>
          <p:cNvSpPr/>
          <p:nvPr/>
        </p:nvSpPr>
        <p:spPr>
          <a:xfrm>
            <a:off x="3246120" y="3493008"/>
            <a:ext cx="2606040" cy="868680"/>
          </a:xfrm>
          <a:prstGeom prst="roundRect">
            <a:avLst>
              <a:gd name="adj" fmla="val 6316"/>
            </a:avLst>
          </a:prstGeom>
          <a:solidFill>
            <a:srgbClr val="FFFFFF"/>
          </a:solidFill>
          <a:ln w="6350">
            <a:solidFill>
              <a:srgbClr val="7F77DD"/>
            </a:solidFill>
            <a:prstDash val="solid"/>
          </a:ln>
        </p:spPr>
        <p:txBody>
          <a:bodyPr/>
          <a:lstStyle/>
          <a:p>
            <a:endParaRPr lang="en-US"/>
          </a:p>
        </p:txBody>
      </p:sp>
      <p:sp>
        <p:nvSpPr>
          <p:cNvPr id="17" name="Text 15"/>
          <p:cNvSpPr/>
          <p:nvPr/>
        </p:nvSpPr>
        <p:spPr>
          <a:xfrm>
            <a:off x="3337560" y="3538728"/>
            <a:ext cx="2423160" cy="365760"/>
          </a:xfrm>
          <a:prstGeom prst="rect">
            <a:avLst/>
          </a:prstGeom>
          <a:noFill/>
          <a:ln/>
        </p:spPr>
        <p:txBody>
          <a:bodyPr wrap="square" rtlCol="0" anchor="ctr"/>
          <a:lstStyle/>
          <a:p>
            <a:pPr marL="0" indent="0">
              <a:buNone/>
            </a:pPr>
            <a:r>
              <a:rPr lang="en-US" sz="1100" b="1" dirty="0">
                <a:solidFill>
                  <a:srgbClr val="3C3489"/>
                </a:solidFill>
                <a:latin typeface="Calibri" pitchFamily="34" charset="0"/>
                <a:ea typeface="Calibri" pitchFamily="34" charset="-122"/>
                <a:cs typeface="Calibri" pitchFamily="34" charset="-120"/>
              </a:rPr>
              <a:t>⚠️ No automatic citations</a:t>
            </a:r>
            <a:endParaRPr lang="en-US" sz="1100" dirty="0"/>
          </a:p>
        </p:txBody>
      </p:sp>
      <p:sp>
        <p:nvSpPr>
          <p:cNvPr id="18" name="Text 16"/>
          <p:cNvSpPr/>
          <p:nvPr/>
        </p:nvSpPr>
        <p:spPr>
          <a:xfrm>
            <a:off x="3337560" y="3886200"/>
            <a:ext cx="2423160" cy="365760"/>
          </a:xfrm>
          <a:prstGeom prst="rect">
            <a:avLst/>
          </a:prstGeom>
          <a:noFill/>
          <a:ln/>
        </p:spPr>
        <p:txBody>
          <a:bodyPr wrap="square" rtlCol="0" anchor="ctr"/>
          <a:lstStyle/>
          <a:p>
            <a:pPr marL="0" indent="0">
              <a:buNone/>
            </a:pPr>
            <a:r>
              <a:rPr lang="en-US" sz="1000" i="1" dirty="0">
                <a:solidFill>
                  <a:srgbClr val="444441"/>
                </a:solidFill>
                <a:latin typeface="Calibri" pitchFamily="34" charset="0"/>
                <a:ea typeface="Calibri" pitchFamily="34" charset="-122"/>
                <a:cs typeface="Calibri" pitchFamily="34" charset="-120"/>
              </a:rPr>
              <a:t>Does not show where it got the answer</a:t>
            </a:r>
            <a:endParaRPr lang="en-US" sz="1000" dirty="0"/>
          </a:p>
        </p:txBody>
      </p:sp>
      <p:sp>
        <p:nvSpPr>
          <p:cNvPr id="19" name="Shape 17"/>
          <p:cNvSpPr/>
          <p:nvPr/>
        </p:nvSpPr>
        <p:spPr>
          <a:xfrm>
            <a:off x="6035040" y="3493008"/>
            <a:ext cx="2606040" cy="868680"/>
          </a:xfrm>
          <a:prstGeom prst="roundRect">
            <a:avLst>
              <a:gd name="adj" fmla="val 6316"/>
            </a:avLst>
          </a:prstGeom>
          <a:solidFill>
            <a:srgbClr val="FFFFFF"/>
          </a:solidFill>
          <a:ln w="6350">
            <a:solidFill>
              <a:srgbClr val="7F77DD"/>
            </a:solidFill>
            <a:prstDash val="solid"/>
          </a:ln>
        </p:spPr>
        <p:txBody>
          <a:bodyPr/>
          <a:lstStyle/>
          <a:p>
            <a:endParaRPr lang="en-US"/>
          </a:p>
        </p:txBody>
      </p:sp>
      <p:sp>
        <p:nvSpPr>
          <p:cNvPr id="20" name="Text 18"/>
          <p:cNvSpPr/>
          <p:nvPr/>
        </p:nvSpPr>
        <p:spPr>
          <a:xfrm>
            <a:off x="6126480" y="3538728"/>
            <a:ext cx="2423160" cy="365760"/>
          </a:xfrm>
          <a:prstGeom prst="rect">
            <a:avLst/>
          </a:prstGeom>
          <a:noFill/>
          <a:ln/>
        </p:spPr>
        <p:txBody>
          <a:bodyPr wrap="square" rtlCol="0" anchor="ctr"/>
          <a:lstStyle/>
          <a:p>
            <a:pPr marL="0" indent="0">
              <a:buNone/>
            </a:pPr>
            <a:r>
              <a:rPr lang="en-US" sz="1100" b="1" dirty="0">
                <a:solidFill>
                  <a:srgbClr val="3C3489"/>
                </a:solidFill>
                <a:latin typeface="Calibri" pitchFamily="34" charset="0"/>
                <a:ea typeface="Calibri" pitchFamily="34" charset="-122"/>
                <a:cs typeface="Calibri" pitchFamily="34" charset="-120"/>
              </a:rPr>
              <a:t>~ Confident but fallible</a:t>
            </a:r>
            <a:endParaRPr lang="en-US" sz="1100" dirty="0"/>
          </a:p>
        </p:txBody>
      </p:sp>
      <p:sp>
        <p:nvSpPr>
          <p:cNvPr id="21" name="Text 19"/>
          <p:cNvSpPr/>
          <p:nvPr/>
        </p:nvSpPr>
        <p:spPr>
          <a:xfrm>
            <a:off x="6126480" y="3886200"/>
            <a:ext cx="2423160" cy="365760"/>
          </a:xfrm>
          <a:prstGeom prst="rect">
            <a:avLst/>
          </a:prstGeom>
          <a:noFill/>
          <a:ln/>
        </p:spPr>
        <p:txBody>
          <a:bodyPr wrap="square" rtlCol="0" anchor="ctr"/>
          <a:lstStyle/>
          <a:p>
            <a:pPr marL="0" indent="0">
              <a:buNone/>
            </a:pPr>
            <a:r>
              <a:rPr lang="en-US" sz="1000" i="1" dirty="0">
                <a:solidFill>
                  <a:srgbClr val="444441"/>
                </a:solidFill>
                <a:latin typeface="Calibri" pitchFamily="34" charset="0"/>
                <a:ea typeface="Calibri" pitchFamily="34" charset="-122"/>
                <a:cs typeface="Calibri" pitchFamily="34" charset="-120"/>
              </a:rPr>
              <a:t>Can be wrong even when it sounds certain</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5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1 — CHATBOTS VS. SEARCH</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Retrieve vs. Generate — side by side</a:t>
            </a:r>
            <a:endParaRPr lang="en-US" sz="2000" dirty="0"/>
          </a:p>
        </p:txBody>
      </p:sp>
      <p:sp>
        <p:nvSpPr>
          <p:cNvPr id="9" name="Shape 7"/>
          <p:cNvSpPr/>
          <p:nvPr/>
        </p:nvSpPr>
        <p:spPr>
          <a:xfrm>
            <a:off x="320040" y="987552"/>
            <a:ext cx="2743200" cy="658368"/>
          </a:xfrm>
          <a:prstGeom prst="rect">
            <a:avLst/>
          </a:prstGeom>
          <a:solidFill>
            <a:srgbClr val="3C3489"/>
          </a:solidFill>
          <a:ln w="3810">
            <a:solidFill>
              <a:srgbClr val="B4B2A9"/>
            </a:solidFill>
            <a:prstDash val="solid"/>
          </a:ln>
        </p:spPr>
        <p:txBody>
          <a:bodyPr/>
          <a:lstStyle/>
          <a:p>
            <a:endParaRPr lang="en-US"/>
          </a:p>
        </p:txBody>
      </p:sp>
      <p:sp>
        <p:nvSpPr>
          <p:cNvPr id="10" name="Text 8"/>
          <p:cNvSpPr/>
          <p:nvPr/>
        </p:nvSpPr>
        <p:spPr>
          <a:xfrm>
            <a:off x="411480" y="987552"/>
            <a:ext cx="2560320" cy="658368"/>
          </a:xfrm>
          <a:prstGeom prst="rect">
            <a:avLst/>
          </a:prstGeom>
          <a:noFill/>
          <a:ln/>
        </p:spPr>
        <p:txBody>
          <a:bodyPr wrap="square" rtlCol="0" anchor="ctr"/>
          <a:lstStyle/>
          <a:p>
            <a:pPr marL="0" indent="0" algn="ctr">
              <a:buNone/>
            </a:pPr>
            <a:endParaRPr lang="en-US" sz="1000" dirty="0"/>
          </a:p>
        </p:txBody>
      </p:sp>
      <p:sp>
        <p:nvSpPr>
          <p:cNvPr id="11" name="Shape 9"/>
          <p:cNvSpPr/>
          <p:nvPr/>
        </p:nvSpPr>
        <p:spPr>
          <a:xfrm>
            <a:off x="3154680" y="987552"/>
            <a:ext cx="2743200" cy="658368"/>
          </a:xfrm>
          <a:prstGeom prst="rect">
            <a:avLst/>
          </a:prstGeom>
          <a:solidFill>
            <a:srgbClr val="3C3489"/>
          </a:solidFill>
          <a:ln w="3810">
            <a:solidFill>
              <a:srgbClr val="B4B2A9"/>
            </a:solidFill>
            <a:prstDash val="solid"/>
          </a:ln>
        </p:spPr>
        <p:txBody>
          <a:bodyPr/>
          <a:lstStyle/>
          <a:p>
            <a:endParaRPr lang="en-US"/>
          </a:p>
        </p:txBody>
      </p:sp>
      <p:sp>
        <p:nvSpPr>
          <p:cNvPr id="12" name="Text 10"/>
          <p:cNvSpPr/>
          <p:nvPr/>
        </p:nvSpPr>
        <p:spPr>
          <a:xfrm>
            <a:off x="3246120" y="987552"/>
            <a:ext cx="2560320" cy="658368"/>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Search Engine</a:t>
            </a:r>
            <a:endParaRPr lang="en-US" sz="1000" dirty="0"/>
          </a:p>
        </p:txBody>
      </p:sp>
      <p:sp>
        <p:nvSpPr>
          <p:cNvPr id="13" name="Shape 11"/>
          <p:cNvSpPr/>
          <p:nvPr/>
        </p:nvSpPr>
        <p:spPr>
          <a:xfrm>
            <a:off x="5989320" y="987552"/>
            <a:ext cx="2743200" cy="658368"/>
          </a:xfrm>
          <a:prstGeom prst="rect">
            <a:avLst/>
          </a:prstGeom>
          <a:solidFill>
            <a:srgbClr val="3C3489"/>
          </a:solidFill>
          <a:ln w="3810">
            <a:solidFill>
              <a:srgbClr val="B4B2A9"/>
            </a:solidFill>
            <a:prstDash val="solid"/>
          </a:ln>
        </p:spPr>
        <p:txBody>
          <a:bodyPr/>
          <a:lstStyle/>
          <a:p>
            <a:endParaRPr lang="en-US"/>
          </a:p>
        </p:txBody>
      </p:sp>
      <p:sp>
        <p:nvSpPr>
          <p:cNvPr id="14" name="Text 12"/>
          <p:cNvSpPr/>
          <p:nvPr/>
        </p:nvSpPr>
        <p:spPr>
          <a:xfrm>
            <a:off x="6080760" y="987552"/>
            <a:ext cx="2560320" cy="658368"/>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Chatbot</a:t>
            </a:r>
            <a:endParaRPr lang="en-US" sz="1000" dirty="0"/>
          </a:p>
        </p:txBody>
      </p:sp>
      <p:sp>
        <p:nvSpPr>
          <p:cNvPr id="15" name="Shape 13"/>
          <p:cNvSpPr/>
          <p:nvPr/>
        </p:nvSpPr>
        <p:spPr>
          <a:xfrm>
            <a:off x="320040" y="1737360"/>
            <a:ext cx="2743200" cy="658368"/>
          </a:xfrm>
          <a:prstGeom prst="rect">
            <a:avLst/>
          </a:prstGeom>
          <a:solidFill>
            <a:srgbClr val="F1EFE8"/>
          </a:solidFill>
          <a:ln w="3810">
            <a:solidFill>
              <a:srgbClr val="B4B2A9"/>
            </a:solidFill>
            <a:prstDash val="solid"/>
          </a:ln>
        </p:spPr>
        <p:txBody>
          <a:bodyPr/>
          <a:lstStyle/>
          <a:p>
            <a:endParaRPr lang="en-US"/>
          </a:p>
        </p:txBody>
      </p:sp>
      <p:sp>
        <p:nvSpPr>
          <p:cNvPr id="16" name="Text 14"/>
          <p:cNvSpPr/>
          <p:nvPr/>
        </p:nvSpPr>
        <p:spPr>
          <a:xfrm>
            <a:off x="411480" y="1737360"/>
            <a:ext cx="2560320" cy="658368"/>
          </a:xfrm>
          <a:prstGeom prst="rect">
            <a:avLst/>
          </a:prstGeom>
          <a:noFill/>
          <a:ln/>
        </p:spPr>
        <p:txBody>
          <a:bodyPr wrap="square" rtlCol="0" anchor="ctr"/>
          <a:lstStyle/>
          <a:p>
            <a:pPr marL="0" indent="0" algn="ctr">
              <a:buNone/>
            </a:pPr>
            <a:r>
              <a:rPr lang="en-US" sz="1100" b="1" dirty="0">
                <a:solidFill>
                  <a:srgbClr val="444441"/>
                </a:solidFill>
                <a:latin typeface="Calibri" pitchFamily="34" charset="0"/>
                <a:ea typeface="Calibri" pitchFamily="34" charset="-122"/>
                <a:cs typeface="Calibri" pitchFamily="34" charset="-120"/>
              </a:rPr>
              <a:t>What it does</a:t>
            </a:r>
            <a:endParaRPr lang="en-US" sz="1100" dirty="0"/>
          </a:p>
        </p:txBody>
      </p:sp>
      <p:sp>
        <p:nvSpPr>
          <p:cNvPr id="17" name="Shape 15"/>
          <p:cNvSpPr/>
          <p:nvPr/>
        </p:nvSpPr>
        <p:spPr>
          <a:xfrm>
            <a:off x="3154680" y="1737360"/>
            <a:ext cx="2743200" cy="658368"/>
          </a:xfrm>
          <a:prstGeom prst="rect">
            <a:avLst/>
          </a:prstGeom>
          <a:solidFill>
            <a:srgbClr val="FAECE7"/>
          </a:solidFill>
          <a:ln w="3810">
            <a:solidFill>
              <a:srgbClr val="B4B2A9"/>
            </a:solidFill>
            <a:prstDash val="solid"/>
          </a:ln>
        </p:spPr>
        <p:txBody>
          <a:bodyPr/>
          <a:lstStyle/>
          <a:p>
            <a:endParaRPr lang="en-US"/>
          </a:p>
        </p:txBody>
      </p:sp>
      <p:sp>
        <p:nvSpPr>
          <p:cNvPr id="18" name="Text 16"/>
          <p:cNvSpPr/>
          <p:nvPr/>
        </p:nvSpPr>
        <p:spPr>
          <a:xfrm>
            <a:off x="3246120" y="1737360"/>
            <a:ext cx="2560320" cy="658368"/>
          </a:xfrm>
          <a:prstGeom prst="rect">
            <a:avLst/>
          </a:prstGeom>
          <a:noFill/>
          <a:ln/>
        </p:spPr>
        <p:txBody>
          <a:bodyPr wrap="square" rtlCol="0" anchor="ctr"/>
          <a:lstStyle/>
          <a:p>
            <a:pPr marL="0" indent="0" algn="ctr">
              <a:buNone/>
            </a:pPr>
            <a:r>
              <a:rPr lang="en-US" sz="1100" dirty="0">
                <a:solidFill>
                  <a:srgbClr val="993C1D"/>
                </a:solidFill>
                <a:latin typeface="Calibri" pitchFamily="34" charset="0"/>
                <a:ea typeface="Calibri" pitchFamily="34" charset="-122"/>
                <a:cs typeface="Calibri" pitchFamily="34" charset="-120"/>
              </a:rPr>
              <a:t>Finds existing content</a:t>
            </a:r>
            <a:endParaRPr lang="en-US" sz="1100" dirty="0"/>
          </a:p>
        </p:txBody>
      </p:sp>
      <p:sp>
        <p:nvSpPr>
          <p:cNvPr id="19" name="Shape 17"/>
          <p:cNvSpPr/>
          <p:nvPr/>
        </p:nvSpPr>
        <p:spPr>
          <a:xfrm>
            <a:off x="5989320" y="1737360"/>
            <a:ext cx="2743200" cy="658368"/>
          </a:xfrm>
          <a:prstGeom prst="rect">
            <a:avLst/>
          </a:prstGeom>
          <a:solidFill>
            <a:srgbClr val="EEEDFE"/>
          </a:solidFill>
          <a:ln w="3810">
            <a:solidFill>
              <a:srgbClr val="B4B2A9"/>
            </a:solidFill>
            <a:prstDash val="solid"/>
          </a:ln>
        </p:spPr>
        <p:txBody>
          <a:bodyPr/>
          <a:lstStyle/>
          <a:p>
            <a:endParaRPr lang="en-US"/>
          </a:p>
        </p:txBody>
      </p:sp>
      <p:sp>
        <p:nvSpPr>
          <p:cNvPr id="20" name="Text 18"/>
          <p:cNvSpPr/>
          <p:nvPr/>
        </p:nvSpPr>
        <p:spPr>
          <a:xfrm>
            <a:off x="6080760" y="1737360"/>
            <a:ext cx="2560320" cy="658368"/>
          </a:xfrm>
          <a:prstGeom prst="rect">
            <a:avLst/>
          </a:prstGeom>
          <a:noFill/>
          <a:ln/>
        </p:spPr>
        <p:txBody>
          <a:bodyPr wrap="square" rtlCol="0" anchor="ctr"/>
          <a:lstStyle/>
          <a:p>
            <a:pPr marL="0" indent="0" algn="ctr">
              <a:buNone/>
            </a:pPr>
            <a:r>
              <a:rPr lang="en-US" sz="1100" dirty="0">
                <a:solidFill>
                  <a:srgbClr val="3C3489"/>
                </a:solidFill>
                <a:latin typeface="Calibri" pitchFamily="34" charset="0"/>
                <a:ea typeface="Calibri" pitchFamily="34" charset="-122"/>
                <a:cs typeface="Calibri" pitchFamily="34" charset="-120"/>
              </a:rPr>
              <a:t>Generates new text</a:t>
            </a:r>
            <a:endParaRPr lang="en-US" sz="1100" dirty="0"/>
          </a:p>
        </p:txBody>
      </p:sp>
      <p:sp>
        <p:nvSpPr>
          <p:cNvPr id="21" name="Shape 19"/>
          <p:cNvSpPr/>
          <p:nvPr/>
        </p:nvSpPr>
        <p:spPr>
          <a:xfrm>
            <a:off x="320040" y="2487168"/>
            <a:ext cx="2743200" cy="658368"/>
          </a:xfrm>
          <a:prstGeom prst="rect">
            <a:avLst/>
          </a:prstGeom>
          <a:solidFill>
            <a:srgbClr val="F1EFE8"/>
          </a:solidFill>
          <a:ln w="3810">
            <a:solidFill>
              <a:srgbClr val="B4B2A9"/>
            </a:solidFill>
            <a:prstDash val="solid"/>
          </a:ln>
        </p:spPr>
        <p:txBody>
          <a:bodyPr/>
          <a:lstStyle/>
          <a:p>
            <a:endParaRPr lang="en-US"/>
          </a:p>
        </p:txBody>
      </p:sp>
      <p:sp>
        <p:nvSpPr>
          <p:cNvPr id="22" name="Text 20"/>
          <p:cNvSpPr/>
          <p:nvPr/>
        </p:nvSpPr>
        <p:spPr>
          <a:xfrm>
            <a:off x="411480" y="2487168"/>
            <a:ext cx="2560320" cy="658368"/>
          </a:xfrm>
          <a:prstGeom prst="rect">
            <a:avLst/>
          </a:prstGeom>
          <a:noFill/>
          <a:ln/>
        </p:spPr>
        <p:txBody>
          <a:bodyPr wrap="square" rtlCol="0" anchor="ctr"/>
          <a:lstStyle/>
          <a:p>
            <a:pPr marL="0" indent="0" algn="ctr">
              <a:buNone/>
            </a:pPr>
            <a:r>
              <a:rPr lang="en-US" sz="1100" b="1" dirty="0">
                <a:solidFill>
                  <a:srgbClr val="444441"/>
                </a:solidFill>
                <a:latin typeface="Calibri" pitchFamily="34" charset="0"/>
                <a:ea typeface="Calibri" pitchFamily="34" charset="-122"/>
                <a:cs typeface="Calibri" pitchFamily="34" charset="-120"/>
              </a:rPr>
              <a:t>Sources shown?</a:t>
            </a:r>
            <a:endParaRPr lang="en-US" sz="1100" dirty="0"/>
          </a:p>
        </p:txBody>
      </p:sp>
      <p:sp>
        <p:nvSpPr>
          <p:cNvPr id="23" name="Shape 21"/>
          <p:cNvSpPr/>
          <p:nvPr/>
        </p:nvSpPr>
        <p:spPr>
          <a:xfrm>
            <a:off x="3154680" y="2487168"/>
            <a:ext cx="2743200" cy="658368"/>
          </a:xfrm>
          <a:prstGeom prst="rect">
            <a:avLst/>
          </a:prstGeom>
          <a:solidFill>
            <a:srgbClr val="FAECE7"/>
          </a:solidFill>
          <a:ln w="3810">
            <a:solidFill>
              <a:srgbClr val="B4B2A9"/>
            </a:solidFill>
            <a:prstDash val="solid"/>
          </a:ln>
        </p:spPr>
        <p:txBody>
          <a:bodyPr/>
          <a:lstStyle/>
          <a:p>
            <a:endParaRPr lang="en-US"/>
          </a:p>
        </p:txBody>
      </p:sp>
      <p:sp>
        <p:nvSpPr>
          <p:cNvPr id="24" name="Text 22"/>
          <p:cNvSpPr/>
          <p:nvPr/>
        </p:nvSpPr>
        <p:spPr>
          <a:xfrm>
            <a:off x="3246120" y="2487168"/>
            <a:ext cx="2560320" cy="658368"/>
          </a:xfrm>
          <a:prstGeom prst="rect">
            <a:avLst/>
          </a:prstGeom>
          <a:noFill/>
          <a:ln/>
        </p:spPr>
        <p:txBody>
          <a:bodyPr wrap="square" rtlCol="0" anchor="ctr"/>
          <a:lstStyle/>
          <a:p>
            <a:pPr marL="0" indent="0" algn="ctr">
              <a:buNone/>
            </a:pPr>
            <a:r>
              <a:rPr lang="en-US" sz="1100" dirty="0">
                <a:solidFill>
                  <a:srgbClr val="993C1D"/>
                </a:solidFill>
                <a:latin typeface="Calibri" pitchFamily="34" charset="0"/>
                <a:ea typeface="Calibri" pitchFamily="34" charset="-122"/>
                <a:cs typeface="Calibri" pitchFamily="34" charset="-120"/>
              </a:rPr>
              <a:t>Yes — links to sources</a:t>
            </a:r>
            <a:endParaRPr lang="en-US" sz="1100" dirty="0"/>
          </a:p>
        </p:txBody>
      </p:sp>
      <p:sp>
        <p:nvSpPr>
          <p:cNvPr id="25" name="Shape 23"/>
          <p:cNvSpPr/>
          <p:nvPr/>
        </p:nvSpPr>
        <p:spPr>
          <a:xfrm>
            <a:off x="5989320" y="2487168"/>
            <a:ext cx="2743200" cy="658368"/>
          </a:xfrm>
          <a:prstGeom prst="rect">
            <a:avLst/>
          </a:prstGeom>
          <a:solidFill>
            <a:srgbClr val="EEEDFE"/>
          </a:solidFill>
          <a:ln w="3810">
            <a:solidFill>
              <a:srgbClr val="B4B2A9"/>
            </a:solidFill>
            <a:prstDash val="solid"/>
          </a:ln>
        </p:spPr>
        <p:txBody>
          <a:bodyPr/>
          <a:lstStyle/>
          <a:p>
            <a:endParaRPr lang="en-US"/>
          </a:p>
        </p:txBody>
      </p:sp>
      <p:sp>
        <p:nvSpPr>
          <p:cNvPr id="26" name="Text 24"/>
          <p:cNvSpPr/>
          <p:nvPr/>
        </p:nvSpPr>
        <p:spPr>
          <a:xfrm>
            <a:off x="6080760" y="2487168"/>
            <a:ext cx="2560320" cy="658368"/>
          </a:xfrm>
          <a:prstGeom prst="rect">
            <a:avLst/>
          </a:prstGeom>
          <a:noFill/>
          <a:ln/>
        </p:spPr>
        <p:txBody>
          <a:bodyPr wrap="square" rtlCol="0" anchor="ctr"/>
          <a:lstStyle/>
          <a:p>
            <a:pPr marL="0" indent="0" algn="ctr">
              <a:buNone/>
            </a:pPr>
            <a:r>
              <a:rPr lang="en-US" sz="1100" dirty="0">
                <a:solidFill>
                  <a:srgbClr val="3C3489"/>
                </a:solidFill>
                <a:latin typeface="Calibri" pitchFamily="34" charset="0"/>
                <a:ea typeface="Calibri" pitchFamily="34" charset="-122"/>
                <a:cs typeface="Calibri" pitchFamily="34" charset="-120"/>
              </a:rPr>
              <a:t>Not automatically</a:t>
            </a:r>
            <a:endParaRPr lang="en-US" sz="1100" dirty="0"/>
          </a:p>
        </p:txBody>
      </p:sp>
      <p:sp>
        <p:nvSpPr>
          <p:cNvPr id="27" name="Shape 25"/>
          <p:cNvSpPr/>
          <p:nvPr/>
        </p:nvSpPr>
        <p:spPr>
          <a:xfrm>
            <a:off x="320040" y="3236976"/>
            <a:ext cx="2743200" cy="658368"/>
          </a:xfrm>
          <a:prstGeom prst="rect">
            <a:avLst/>
          </a:prstGeom>
          <a:solidFill>
            <a:srgbClr val="F1EFE8"/>
          </a:solidFill>
          <a:ln w="3810">
            <a:solidFill>
              <a:srgbClr val="B4B2A9"/>
            </a:solidFill>
            <a:prstDash val="solid"/>
          </a:ln>
        </p:spPr>
        <p:txBody>
          <a:bodyPr/>
          <a:lstStyle/>
          <a:p>
            <a:endParaRPr lang="en-US"/>
          </a:p>
        </p:txBody>
      </p:sp>
      <p:sp>
        <p:nvSpPr>
          <p:cNvPr id="28" name="Text 26"/>
          <p:cNvSpPr/>
          <p:nvPr/>
        </p:nvSpPr>
        <p:spPr>
          <a:xfrm>
            <a:off x="411480" y="3236976"/>
            <a:ext cx="2560320" cy="658368"/>
          </a:xfrm>
          <a:prstGeom prst="rect">
            <a:avLst/>
          </a:prstGeom>
          <a:noFill/>
          <a:ln/>
        </p:spPr>
        <p:txBody>
          <a:bodyPr wrap="square" rtlCol="0" anchor="ctr"/>
          <a:lstStyle/>
          <a:p>
            <a:pPr marL="0" indent="0" algn="ctr">
              <a:buNone/>
            </a:pPr>
            <a:r>
              <a:rPr lang="en-US" sz="1100" b="1" dirty="0">
                <a:solidFill>
                  <a:srgbClr val="444441"/>
                </a:solidFill>
                <a:latin typeface="Calibri" pitchFamily="34" charset="0"/>
                <a:ea typeface="Calibri" pitchFamily="34" charset="-122"/>
                <a:cs typeface="Calibri" pitchFamily="34" charset="-120"/>
              </a:rPr>
              <a:t>Can it be wrong?</a:t>
            </a:r>
            <a:endParaRPr lang="en-US" sz="1100" dirty="0"/>
          </a:p>
        </p:txBody>
      </p:sp>
      <p:sp>
        <p:nvSpPr>
          <p:cNvPr id="29" name="Shape 27"/>
          <p:cNvSpPr/>
          <p:nvPr/>
        </p:nvSpPr>
        <p:spPr>
          <a:xfrm>
            <a:off x="3154680" y="3236976"/>
            <a:ext cx="2743200" cy="658368"/>
          </a:xfrm>
          <a:prstGeom prst="rect">
            <a:avLst/>
          </a:prstGeom>
          <a:solidFill>
            <a:srgbClr val="FAECE7"/>
          </a:solidFill>
          <a:ln w="3810">
            <a:solidFill>
              <a:srgbClr val="B4B2A9"/>
            </a:solidFill>
            <a:prstDash val="solid"/>
          </a:ln>
        </p:spPr>
        <p:txBody>
          <a:bodyPr/>
          <a:lstStyle/>
          <a:p>
            <a:endParaRPr lang="en-US"/>
          </a:p>
        </p:txBody>
      </p:sp>
      <p:sp>
        <p:nvSpPr>
          <p:cNvPr id="30" name="Text 28"/>
          <p:cNvSpPr/>
          <p:nvPr/>
        </p:nvSpPr>
        <p:spPr>
          <a:xfrm>
            <a:off x="3246120" y="3236976"/>
            <a:ext cx="2560320" cy="658368"/>
          </a:xfrm>
          <a:prstGeom prst="rect">
            <a:avLst/>
          </a:prstGeom>
          <a:noFill/>
          <a:ln/>
        </p:spPr>
        <p:txBody>
          <a:bodyPr wrap="square" rtlCol="0" anchor="ctr"/>
          <a:lstStyle/>
          <a:p>
            <a:pPr marL="0" indent="0" algn="ctr">
              <a:buNone/>
            </a:pPr>
            <a:r>
              <a:rPr lang="en-US" sz="1100" dirty="0">
                <a:solidFill>
                  <a:srgbClr val="993C1D"/>
                </a:solidFill>
                <a:latin typeface="Calibri" pitchFamily="34" charset="0"/>
                <a:ea typeface="Calibri" pitchFamily="34" charset="-122"/>
                <a:cs typeface="Calibri" pitchFamily="34" charset="-120"/>
              </a:rPr>
              <a:t>Rarely invents facts</a:t>
            </a:r>
            <a:endParaRPr lang="en-US" sz="1100" dirty="0"/>
          </a:p>
        </p:txBody>
      </p:sp>
      <p:sp>
        <p:nvSpPr>
          <p:cNvPr id="31" name="Shape 29"/>
          <p:cNvSpPr/>
          <p:nvPr/>
        </p:nvSpPr>
        <p:spPr>
          <a:xfrm>
            <a:off x="5989320" y="3236976"/>
            <a:ext cx="2743200" cy="658368"/>
          </a:xfrm>
          <a:prstGeom prst="rect">
            <a:avLst/>
          </a:prstGeom>
          <a:solidFill>
            <a:srgbClr val="EEEDFE"/>
          </a:solidFill>
          <a:ln w="3810">
            <a:solidFill>
              <a:srgbClr val="B4B2A9"/>
            </a:solidFill>
            <a:prstDash val="solid"/>
          </a:ln>
        </p:spPr>
        <p:txBody>
          <a:bodyPr/>
          <a:lstStyle/>
          <a:p>
            <a:endParaRPr lang="en-US"/>
          </a:p>
        </p:txBody>
      </p:sp>
      <p:sp>
        <p:nvSpPr>
          <p:cNvPr id="32" name="Text 30"/>
          <p:cNvSpPr/>
          <p:nvPr/>
        </p:nvSpPr>
        <p:spPr>
          <a:xfrm>
            <a:off x="6080760" y="3236976"/>
            <a:ext cx="2560320" cy="658368"/>
          </a:xfrm>
          <a:prstGeom prst="rect">
            <a:avLst/>
          </a:prstGeom>
          <a:noFill/>
          <a:ln/>
        </p:spPr>
        <p:txBody>
          <a:bodyPr wrap="square" rtlCol="0" anchor="ctr"/>
          <a:lstStyle/>
          <a:p>
            <a:pPr marL="0" indent="0" algn="ctr">
              <a:buNone/>
            </a:pPr>
            <a:r>
              <a:rPr lang="en-US" sz="1100" dirty="0">
                <a:solidFill>
                  <a:srgbClr val="3C3489"/>
                </a:solidFill>
                <a:latin typeface="Calibri" pitchFamily="34" charset="0"/>
                <a:ea typeface="Calibri" pitchFamily="34" charset="-122"/>
                <a:cs typeface="Calibri" pitchFamily="34" charset="-120"/>
              </a:rPr>
              <a:t>Yes — hallucination is possible</a:t>
            </a:r>
            <a:endParaRPr lang="en-US" sz="1100" dirty="0"/>
          </a:p>
        </p:txBody>
      </p:sp>
      <p:sp>
        <p:nvSpPr>
          <p:cNvPr id="33" name="Shape 31"/>
          <p:cNvSpPr/>
          <p:nvPr/>
        </p:nvSpPr>
        <p:spPr>
          <a:xfrm>
            <a:off x="320040" y="3986784"/>
            <a:ext cx="2743200" cy="658368"/>
          </a:xfrm>
          <a:prstGeom prst="rect">
            <a:avLst/>
          </a:prstGeom>
          <a:solidFill>
            <a:srgbClr val="F1EFE8"/>
          </a:solidFill>
          <a:ln w="3810">
            <a:solidFill>
              <a:srgbClr val="B4B2A9"/>
            </a:solidFill>
            <a:prstDash val="solid"/>
          </a:ln>
        </p:spPr>
        <p:txBody>
          <a:bodyPr/>
          <a:lstStyle/>
          <a:p>
            <a:endParaRPr lang="en-US"/>
          </a:p>
        </p:txBody>
      </p:sp>
      <p:sp>
        <p:nvSpPr>
          <p:cNvPr id="34" name="Text 32"/>
          <p:cNvSpPr/>
          <p:nvPr/>
        </p:nvSpPr>
        <p:spPr>
          <a:xfrm>
            <a:off x="411480" y="3986784"/>
            <a:ext cx="2560320" cy="658368"/>
          </a:xfrm>
          <a:prstGeom prst="rect">
            <a:avLst/>
          </a:prstGeom>
          <a:noFill/>
          <a:ln/>
        </p:spPr>
        <p:txBody>
          <a:bodyPr wrap="square" rtlCol="0" anchor="ctr"/>
          <a:lstStyle/>
          <a:p>
            <a:pPr marL="0" indent="0" algn="ctr">
              <a:buNone/>
            </a:pPr>
            <a:r>
              <a:rPr lang="en-US" sz="1100" b="1" dirty="0">
                <a:solidFill>
                  <a:srgbClr val="444441"/>
                </a:solidFill>
                <a:latin typeface="Calibri" pitchFamily="34" charset="0"/>
                <a:ea typeface="Calibri" pitchFamily="34" charset="-122"/>
                <a:cs typeface="Calibri" pitchFamily="34" charset="-120"/>
              </a:rPr>
              <a:t>Can it draft/write?</a:t>
            </a:r>
            <a:endParaRPr lang="en-US" sz="1100" dirty="0"/>
          </a:p>
        </p:txBody>
      </p:sp>
      <p:sp>
        <p:nvSpPr>
          <p:cNvPr id="35" name="Shape 33"/>
          <p:cNvSpPr/>
          <p:nvPr/>
        </p:nvSpPr>
        <p:spPr>
          <a:xfrm>
            <a:off x="3154680" y="3986784"/>
            <a:ext cx="2743200" cy="658368"/>
          </a:xfrm>
          <a:prstGeom prst="rect">
            <a:avLst/>
          </a:prstGeom>
          <a:solidFill>
            <a:srgbClr val="FAECE7"/>
          </a:solidFill>
          <a:ln w="3810">
            <a:solidFill>
              <a:srgbClr val="B4B2A9"/>
            </a:solidFill>
            <a:prstDash val="solid"/>
          </a:ln>
        </p:spPr>
        <p:txBody>
          <a:bodyPr/>
          <a:lstStyle/>
          <a:p>
            <a:endParaRPr lang="en-US"/>
          </a:p>
        </p:txBody>
      </p:sp>
      <p:sp>
        <p:nvSpPr>
          <p:cNvPr id="36" name="Text 34"/>
          <p:cNvSpPr/>
          <p:nvPr/>
        </p:nvSpPr>
        <p:spPr>
          <a:xfrm>
            <a:off x="3246120" y="3986784"/>
            <a:ext cx="2560320" cy="658368"/>
          </a:xfrm>
          <a:prstGeom prst="rect">
            <a:avLst/>
          </a:prstGeom>
          <a:noFill/>
          <a:ln/>
        </p:spPr>
        <p:txBody>
          <a:bodyPr wrap="square" rtlCol="0" anchor="ctr"/>
          <a:lstStyle/>
          <a:p>
            <a:pPr marL="0" indent="0" algn="ctr">
              <a:buNone/>
            </a:pPr>
            <a:r>
              <a:rPr lang="en-US" sz="1100" dirty="0">
                <a:solidFill>
                  <a:srgbClr val="993C1D"/>
                </a:solidFill>
                <a:latin typeface="Calibri" pitchFamily="34" charset="0"/>
                <a:ea typeface="Calibri" pitchFamily="34" charset="-122"/>
                <a:cs typeface="Calibri" pitchFamily="34" charset="-120"/>
              </a:rPr>
              <a:t>No</a:t>
            </a:r>
            <a:endParaRPr lang="en-US" sz="1100" dirty="0"/>
          </a:p>
        </p:txBody>
      </p:sp>
      <p:sp>
        <p:nvSpPr>
          <p:cNvPr id="37" name="Shape 35"/>
          <p:cNvSpPr/>
          <p:nvPr/>
        </p:nvSpPr>
        <p:spPr>
          <a:xfrm>
            <a:off x="5989320" y="3986784"/>
            <a:ext cx="2743200" cy="658368"/>
          </a:xfrm>
          <a:prstGeom prst="rect">
            <a:avLst/>
          </a:prstGeom>
          <a:solidFill>
            <a:srgbClr val="EEEDFE"/>
          </a:solidFill>
          <a:ln w="3810">
            <a:solidFill>
              <a:srgbClr val="B4B2A9"/>
            </a:solidFill>
            <a:prstDash val="solid"/>
          </a:ln>
        </p:spPr>
        <p:txBody>
          <a:bodyPr/>
          <a:lstStyle/>
          <a:p>
            <a:endParaRPr lang="en-US"/>
          </a:p>
        </p:txBody>
      </p:sp>
      <p:sp>
        <p:nvSpPr>
          <p:cNvPr id="38" name="Text 36"/>
          <p:cNvSpPr/>
          <p:nvPr/>
        </p:nvSpPr>
        <p:spPr>
          <a:xfrm>
            <a:off x="6080760" y="3986784"/>
            <a:ext cx="2560320" cy="658368"/>
          </a:xfrm>
          <a:prstGeom prst="rect">
            <a:avLst/>
          </a:prstGeom>
          <a:noFill/>
          <a:ln/>
        </p:spPr>
        <p:txBody>
          <a:bodyPr wrap="square" rtlCol="0" anchor="ctr"/>
          <a:lstStyle/>
          <a:p>
            <a:pPr marL="0" indent="0" algn="ctr">
              <a:buNone/>
            </a:pPr>
            <a:r>
              <a:rPr lang="en-US" sz="1100" dirty="0">
                <a:solidFill>
                  <a:srgbClr val="3C3489"/>
                </a:solidFill>
                <a:latin typeface="Calibri" pitchFamily="34" charset="0"/>
                <a:ea typeface="Calibri" pitchFamily="34" charset="-122"/>
                <a:cs typeface="Calibri" pitchFamily="34" charset="-120"/>
              </a:rPr>
              <a:t>Yes</a:t>
            </a:r>
            <a:endParaRPr lang="en-US" sz="1100" dirty="0"/>
          </a:p>
        </p:txBody>
      </p:sp>
      <p:sp>
        <p:nvSpPr>
          <p:cNvPr id="39" name="Shape 37"/>
          <p:cNvSpPr/>
          <p:nvPr/>
        </p:nvSpPr>
        <p:spPr>
          <a:xfrm>
            <a:off x="320040" y="4663440"/>
            <a:ext cx="8503920" cy="329184"/>
          </a:xfrm>
          <a:prstGeom prst="roundRect">
            <a:avLst>
              <a:gd name="adj" fmla="val 16667"/>
            </a:avLst>
          </a:prstGeom>
          <a:solidFill>
            <a:srgbClr val="EEEDFE"/>
          </a:solidFill>
          <a:ln w="9525">
            <a:solidFill>
              <a:srgbClr val="7F77DD"/>
            </a:solidFill>
            <a:prstDash val="solid"/>
          </a:ln>
        </p:spPr>
        <p:txBody>
          <a:bodyPr/>
          <a:lstStyle/>
          <a:p>
            <a:endParaRPr lang="en-US"/>
          </a:p>
        </p:txBody>
      </p:sp>
      <p:sp>
        <p:nvSpPr>
          <p:cNvPr id="40" name="Text 38"/>
          <p:cNvSpPr/>
          <p:nvPr/>
        </p:nvSpPr>
        <p:spPr>
          <a:xfrm>
            <a:off x="457200" y="4663440"/>
            <a:ext cx="8229600" cy="329184"/>
          </a:xfrm>
          <a:prstGeom prst="rect">
            <a:avLst/>
          </a:prstGeom>
          <a:noFill/>
          <a:ln/>
        </p:spPr>
        <p:txBody>
          <a:bodyPr wrap="square" rtlCol="0" anchor="ctr"/>
          <a:lstStyle/>
          <a:p>
            <a:pPr marL="0" indent="0" algn="ctr">
              <a:buNone/>
            </a:pPr>
            <a:r>
              <a:rPr lang="en-US" sz="1100" b="1" dirty="0">
                <a:solidFill>
                  <a:srgbClr val="3C3489"/>
                </a:solidFill>
                <a:latin typeface="Calibri" pitchFamily="34" charset="0"/>
                <a:ea typeface="Calibri" pitchFamily="34" charset="-122"/>
                <a:cs typeface="Calibri" pitchFamily="34" charset="-120"/>
              </a:rPr>
              <a:t>Activity: Ask the same question in Google and in a chatbot. What is different about the result?  ⏱ 3 minutes</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6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1 — CHATBOTS VS. SEARCH</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What chatbots can do that search cannot</a:t>
            </a:r>
            <a:endParaRPr lang="en-US" sz="2000" dirty="0"/>
          </a:p>
        </p:txBody>
      </p:sp>
      <p:sp>
        <p:nvSpPr>
          <p:cNvPr id="9" name="Shape 7"/>
          <p:cNvSpPr/>
          <p:nvPr/>
        </p:nvSpPr>
        <p:spPr>
          <a:xfrm>
            <a:off x="320040" y="987552"/>
            <a:ext cx="2743200" cy="1600200"/>
          </a:xfrm>
          <a:prstGeom prst="roundRect">
            <a:avLst>
              <a:gd name="adj" fmla="val 4571"/>
            </a:avLst>
          </a:prstGeom>
          <a:solidFill>
            <a:srgbClr val="EEEDFE"/>
          </a:solidFill>
          <a:ln w="6350">
            <a:solidFill>
              <a:srgbClr val="7F77DD"/>
            </a:solidFill>
            <a:prstDash val="solid"/>
          </a:ln>
        </p:spPr>
        <p:txBody>
          <a:bodyPr/>
          <a:lstStyle/>
          <a:p>
            <a:endParaRPr lang="en-US"/>
          </a:p>
        </p:txBody>
      </p:sp>
      <p:sp>
        <p:nvSpPr>
          <p:cNvPr id="10" name="Text 8"/>
          <p:cNvSpPr/>
          <p:nvPr/>
        </p:nvSpPr>
        <p:spPr>
          <a:xfrm>
            <a:off x="320040" y="1078992"/>
            <a:ext cx="2743200" cy="54864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11" name="Text 9"/>
          <p:cNvSpPr/>
          <p:nvPr/>
        </p:nvSpPr>
        <p:spPr>
          <a:xfrm>
            <a:off x="411480" y="1645920"/>
            <a:ext cx="2560320" cy="365760"/>
          </a:xfrm>
          <a:prstGeom prst="rect">
            <a:avLst/>
          </a:prstGeom>
          <a:noFill/>
          <a:ln/>
        </p:spPr>
        <p:txBody>
          <a:bodyPr wrap="square" rtlCol="0" anchor="ctr"/>
          <a:lstStyle/>
          <a:p>
            <a:pPr marL="0" indent="0" algn="ctr">
              <a:buNone/>
            </a:pPr>
            <a:r>
              <a:rPr lang="en-US" sz="1300" b="1" dirty="0">
                <a:solidFill>
                  <a:srgbClr val="3C3489"/>
                </a:solidFill>
                <a:latin typeface="Calibri" pitchFamily="34" charset="0"/>
                <a:ea typeface="Calibri" pitchFamily="34" charset="-122"/>
                <a:cs typeface="Calibri" pitchFamily="34" charset="-120"/>
              </a:rPr>
              <a:t>Draft &amp; write</a:t>
            </a:r>
            <a:endParaRPr lang="en-US" sz="1300" dirty="0"/>
          </a:p>
        </p:txBody>
      </p:sp>
      <p:sp>
        <p:nvSpPr>
          <p:cNvPr id="12" name="Text 10"/>
          <p:cNvSpPr/>
          <p:nvPr/>
        </p:nvSpPr>
        <p:spPr>
          <a:xfrm>
            <a:off x="411480" y="2011680"/>
            <a:ext cx="2560320" cy="457200"/>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Emails, reports, posts — from a brief description</a:t>
            </a:r>
            <a:endParaRPr lang="en-US" sz="1050" dirty="0"/>
          </a:p>
        </p:txBody>
      </p:sp>
      <p:sp>
        <p:nvSpPr>
          <p:cNvPr id="13" name="Shape 11"/>
          <p:cNvSpPr/>
          <p:nvPr/>
        </p:nvSpPr>
        <p:spPr>
          <a:xfrm>
            <a:off x="3200400" y="987552"/>
            <a:ext cx="2743200" cy="1600200"/>
          </a:xfrm>
          <a:prstGeom prst="roundRect">
            <a:avLst>
              <a:gd name="adj" fmla="val 4571"/>
            </a:avLst>
          </a:prstGeom>
          <a:solidFill>
            <a:srgbClr val="EEEDFE"/>
          </a:solidFill>
          <a:ln w="6350">
            <a:solidFill>
              <a:srgbClr val="7F77DD"/>
            </a:solidFill>
            <a:prstDash val="solid"/>
          </a:ln>
        </p:spPr>
        <p:txBody>
          <a:bodyPr/>
          <a:lstStyle/>
          <a:p>
            <a:endParaRPr lang="en-US"/>
          </a:p>
        </p:txBody>
      </p:sp>
      <p:sp>
        <p:nvSpPr>
          <p:cNvPr id="14" name="Text 12"/>
          <p:cNvSpPr/>
          <p:nvPr/>
        </p:nvSpPr>
        <p:spPr>
          <a:xfrm>
            <a:off x="3200400" y="1078992"/>
            <a:ext cx="2743200" cy="54864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15" name="Text 13"/>
          <p:cNvSpPr/>
          <p:nvPr/>
        </p:nvSpPr>
        <p:spPr>
          <a:xfrm>
            <a:off x="3291840" y="1645920"/>
            <a:ext cx="2560320" cy="365760"/>
          </a:xfrm>
          <a:prstGeom prst="rect">
            <a:avLst/>
          </a:prstGeom>
          <a:noFill/>
          <a:ln/>
        </p:spPr>
        <p:txBody>
          <a:bodyPr wrap="square" rtlCol="0" anchor="ctr"/>
          <a:lstStyle/>
          <a:p>
            <a:pPr marL="0" indent="0" algn="ctr">
              <a:buNone/>
            </a:pPr>
            <a:r>
              <a:rPr lang="en-US" sz="1300" b="1" dirty="0">
                <a:solidFill>
                  <a:srgbClr val="3C3489"/>
                </a:solidFill>
                <a:latin typeface="Calibri" pitchFamily="34" charset="0"/>
                <a:ea typeface="Calibri" pitchFamily="34" charset="-122"/>
                <a:cs typeface="Calibri" pitchFamily="34" charset="-120"/>
              </a:rPr>
              <a:t>Summarise</a:t>
            </a:r>
            <a:endParaRPr lang="en-US" sz="1300" dirty="0"/>
          </a:p>
        </p:txBody>
      </p:sp>
      <p:sp>
        <p:nvSpPr>
          <p:cNvPr id="16" name="Text 14"/>
          <p:cNvSpPr/>
          <p:nvPr/>
        </p:nvSpPr>
        <p:spPr>
          <a:xfrm>
            <a:off x="3291840" y="2011680"/>
            <a:ext cx="2560320" cy="457200"/>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Condense long documents into key points</a:t>
            </a:r>
            <a:endParaRPr lang="en-US" sz="1050" dirty="0"/>
          </a:p>
        </p:txBody>
      </p:sp>
      <p:sp>
        <p:nvSpPr>
          <p:cNvPr id="17" name="Shape 15"/>
          <p:cNvSpPr/>
          <p:nvPr/>
        </p:nvSpPr>
        <p:spPr>
          <a:xfrm>
            <a:off x="6080760" y="987552"/>
            <a:ext cx="2743200" cy="1600200"/>
          </a:xfrm>
          <a:prstGeom prst="roundRect">
            <a:avLst>
              <a:gd name="adj" fmla="val 4571"/>
            </a:avLst>
          </a:prstGeom>
          <a:solidFill>
            <a:srgbClr val="EEEDFE"/>
          </a:solidFill>
          <a:ln w="6350">
            <a:solidFill>
              <a:srgbClr val="7F77DD"/>
            </a:solidFill>
            <a:prstDash val="solid"/>
          </a:ln>
        </p:spPr>
        <p:txBody>
          <a:bodyPr/>
          <a:lstStyle/>
          <a:p>
            <a:endParaRPr lang="en-US"/>
          </a:p>
        </p:txBody>
      </p:sp>
      <p:sp>
        <p:nvSpPr>
          <p:cNvPr id="18" name="Text 16"/>
          <p:cNvSpPr/>
          <p:nvPr/>
        </p:nvSpPr>
        <p:spPr>
          <a:xfrm>
            <a:off x="6080760" y="1078992"/>
            <a:ext cx="2743200" cy="54864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19" name="Text 17"/>
          <p:cNvSpPr/>
          <p:nvPr/>
        </p:nvSpPr>
        <p:spPr>
          <a:xfrm>
            <a:off x="6172200" y="1645920"/>
            <a:ext cx="2560320" cy="365760"/>
          </a:xfrm>
          <a:prstGeom prst="rect">
            <a:avLst/>
          </a:prstGeom>
          <a:noFill/>
          <a:ln/>
        </p:spPr>
        <p:txBody>
          <a:bodyPr wrap="square" rtlCol="0" anchor="ctr"/>
          <a:lstStyle/>
          <a:p>
            <a:pPr marL="0" indent="0" algn="ctr">
              <a:buNone/>
            </a:pPr>
            <a:r>
              <a:rPr lang="en-US" sz="1300" b="1" dirty="0">
                <a:solidFill>
                  <a:srgbClr val="3C3489"/>
                </a:solidFill>
                <a:latin typeface="Calibri" pitchFamily="34" charset="0"/>
                <a:ea typeface="Calibri" pitchFamily="34" charset="-122"/>
                <a:cs typeface="Calibri" pitchFamily="34" charset="-120"/>
              </a:rPr>
              <a:t>Explain</a:t>
            </a:r>
            <a:endParaRPr lang="en-US" sz="1300" dirty="0"/>
          </a:p>
        </p:txBody>
      </p:sp>
      <p:sp>
        <p:nvSpPr>
          <p:cNvPr id="20" name="Text 18"/>
          <p:cNvSpPr/>
          <p:nvPr/>
        </p:nvSpPr>
        <p:spPr>
          <a:xfrm>
            <a:off x="6172200" y="2011680"/>
            <a:ext cx="2560320" cy="457200"/>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Re-explain anything in simpler terms</a:t>
            </a:r>
            <a:endParaRPr lang="en-US" sz="1050" dirty="0"/>
          </a:p>
        </p:txBody>
      </p:sp>
      <p:sp>
        <p:nvSpPr>
          <p:cNvPr id="21" name="Shape 19"/>
          <p:cNvSpPr/>
          <p:nvPr/>
        </p:nvSpPr>
        <p:spPr>
          <a:xfrm>
            <a:off x="320040" y="2770632"/>
            <a:ext cx="2743200" cy="1600200"/>
          </a:xfrm>
          <a:prstGeom prst="roundRect">
            <a:avLst>
              <a:gd name="adj" fmla="val 4571"/>
            </a:avLst>
          </a:prstGeom>
          <a:solidFill>
            <a:srgbClr val="EEEDFE"/>
          </a:solidFill>
          <a:ln w="6350">
            <a:solidFill>
              <a:srgbClr val="7F77DD"/>
            </a:solidFill>
            <a:prstDash val="solid"/>
          </a:ln>
        </p:spPr>
        <p:txBody>
          <a:bodyPr/>
          <a:lstStyle/>
          <a:p>
            <a:endParaRPr lang="en-US"/>
          </a:p>
        </p:txBody>
      </p:sp>
      <p:sp>
        <p:nvSpPr>
          <p:cNvPr id="22" name="Text 20"/>
          <p:cNvSpPr/>
          <p:nvPr/>
        </p:nvSpPr>
        <p:spPr>
          <a:xfrm>
            <a:off x="320040" y="2862072"/>
            <a:ext cx="2743200" cy="54864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23" name="Text 21"/>
          <p:cNvSpPr/>
          <p:nvPr/>
        </p:nvSpPr>
        <p:spPr>
          <a:xfrm>
            <a:off x="411480" y="3429000"/>
            <a:ext cx="2560320" cy="365760"/>
          </a:xfrm>
          <a:prstGeom prst="rect">
            <a:avLst/>
          </a:prstGeom>
          <a:noFill/>
          <a:ln/>
        </p:spPr>
        <p:txBody>
          <a:bodyPr wrap="square" rtlCol="0" anchor="ctr"/>
          <a:lstStyle/>
          <a:p>
            <a:pPr marL="0" indent="0" algn="ctr">
              <a:buNone/>
            </a:pPr>
            <a:r>
              <a:rPr lang="en-US" sz="1300" b="1" dirty="0">
                <a:solidFill>
                  <a:srgbClr val="3C3489"/>
                </a:solidFill>
                <a:latin typeface="Calibri" pitchFamily="34" charset="0"/>
                <a:ea typeface="Calibri" pitchFamily="34" charset="-122"/>
                <a:cs typeface="Calibri" pitchFamily="34" charset="-120"/>
              </a:rPr>
              <a:t>Brainstorm</a:t>
            </a:r>
            <a:endParaRPr lang="en-US" sz="1300" dirty="0"/>
          </a:p>
        </p:txBody>
      </p:sp>
      <p:sp>
        <p:nvSpPr>
          <p:cNvPr id="24" name="Text 22"/>
          <p:cNvSpPr/>
          <p:nvPr/>
        </p:nvSpPr>
        <p:spPr>
          <a:xfrm>
            <a:off x="411480" y="3794760"/>
            <a:ext cx="2560320" cy="457200"/>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Generate 10, 20, or 50 ideas quickly</a:t>
            </a:r>
            <a:endParaRPr lang="en-US" sz="1050" dirty="0"/>
          </a:p>
        </p:txBody>
      </p:sp>
      <p:sp>
        <p:nvSpPr>
          <p:cNvPr id="25" name="Shape 23"/>
          <p:cNvSpPr/>
          <p:nvPr/>
        </p:nvSpPr>
        <p:spPr>
          <a:xfrm>
            <a:off x="3200400" y="2770632"/>
            <a:ext cx="2743200" cy="1600200"/>
          </a:xfrm>
          <a:prstGeom prst="roundRect">
            <a:avLst>
              <a:gd name="adj" fmla="val 4571"/>
            </a:avLst>
          </a:prstGeom>
          <a:solidFill>
            <a:srgbClr val="EEEDFE"/>
          </a:solidFill>
          <a:ln w="6350">
            <a:solidFill>
              <a:srgbClr val="7F77DD"/>
            </a:solidFill>
            <a:prstDash val="solid"/>
          </a:ln>
        </p:spPr>
        <p:txBody>
          <a:bodyPr/>
          <a:lstStyle/>
          <a:p>
            <a:endParaRPr lang="en-US"/>
          </a:p>
        </p:txBody>
      </p:sp>
      <p:sp>
        <p:nvSpPr>
          <p:cNvPr id="26" name="Text 24"/>
          <p:cNvSpPr/>
          <p:nvPr/>
        </p:nvSpPr>
        <p:spPr>
          <a:xfrm>
            <a:off x="3200400" y="2862072"/>
            <a:ext cx="2743200" cy="54864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27" name="Text 25"/>
          <p:cNvSpPr/>
          <p:nvPr/>
        </p:nvSpPr>
        <p:spPr>
          <a:xfrm>
            <a:off x="3291840" y="3429000"/>
            <a:ext cx="2560320" cy="365760"/>
          </a:xfrm>
          <a:prstGeom prst="rect">
            <a:avLst/>
          </a:prstGeom>
          <a:noFill/>
          <a:ln/>
        </p:spPr>
        <p:txBody>
          <a:bodyPr wrap="square" rtlCol="0" anchor="ctr"/>
          <a:lstStyle/>
          <a:p>
            <a:pPr marL="0" indent="0" algn="ctr">
              <a:buNone/>
            </a:pPr>
            <a:r>
              <a:rPr lang="en-US" sz="1300" b="1" dirty="0">
                <a:solidFill>
                  <a:srgbClr val="3C3489"/>
                </a:solidFill>
                <a:latin typeface="Calibri" pitchFamily="34" charset="0"/>
                <a:ea typeface="Calibri" pitchFamily="34" charset="-122"/>
                <a:cs typeface="Calibri" pitchFamily="34" charset="-120"/>
              </a:rPr>
              <a:t>Change tone</a:t>
            </a:r>
            <a:endParaRPr lang="en-US" sz="1300" dirty="0"/>
          </a:p>
        </p:txBody>
      </p:sp>
      <p:sp>
        <p:nvSpPr>
          <p:cNvPr id="28" name="Text 26"/>
          <p:cNvSpPr/>
          <p:nvPr/>
        </p:nvSpPr>
        <p:spPr>
          <a:xfrm>
            <a:off x="3291840" y="3794760"/>
            <a:ext cx="2560320" cy="457200"/>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Rewrite formal text as casual, or vice versa</a:t>
            </a:r>
            <a:endParaRPr lang="en-US" sz="1050" dirty="0"/>
          </a:p>
        </p:txBody>
      </p:sp>
      <p:sp>
        <p:nvSpPr>
          <p:cNvPr id="29" name="Shape 27"/>
          <p:cNvSpPr/>
          <p:nvPr/>
        </p:nvSpPr>
        <p:spPr>
          <a:xfrm>
            <a:off x="6080760" y="2770632"/>
            <a:ext cx="2743200" cy="1600200"/>
          </a:xfrm>
          <a:prstGeom prst="roundRect">
            <a:avLst>
              <a:gd name="adj" fmla="val 4571"/>
            </a:avLst>
          </a:prstGeom>
          <a:solidFill>
            <a:srgbClr val="EEEDFE"/>
          </a:solidFill>
          <a:ln w="6350">
            <a:solidFill>
              <a:srgbClr val="7F77DD"/>
            </a:solidFill>
            <a:prstDash val="solid"/>
          </a:ln>
        </p:spPr>
        <p:txBody>
          <a:bodyPr/>
          <a:lstStyle/>
          <a:p>
            <a:endParaRPr lang="en-US"/>
          </a:p>
        </p:txBody>
      </p:sp>
      <p:sp>
        <p:nvSpPr>
          <p:cNvPr id="30" name="Text 28"/>
          <p:cNvSpPr/>
          <p:nvPr/>
        </p:nvSpPr>
        <p:spPr>
          <a:xfrm>
            <a:off x="6080760" y="2862072"/>
            <a:ext cx="2743200" cy="54864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31" name="Text 29"/>
          <p:cNvSpPr/>
          <p:nvPr/>
        </p:nvSpPr>
        <p:spPr>
          <a:xfrm>
            <a:off x="6172200" y="3429000"/>
            <a:ext cx="2560320" cy="365760"/>
          </a:xfrm>
          <a:prstGeom prst="rect">
            <a:avLst/>
          </a:prstGeom>
          <a:noFill/>
          <a:ln/>
        </p:spPr>
        <p:txBody>
          <a:bodyPr wrap="square" rtlCol="0" anchor="ctr"/>
          <a:lstStyle/>
          <a:p>
            <a:pPr marL="0" indent="0" algn="ctr">
              <a:buNone/>
            </a:pPr>
            <a:r>
              <a:rPr lang="en-US" sz="1300" b="1" dirty="0">
                <a:solidFill>
                  <a:srgbClr val="3C3489"/>
                </a:solidFill>
                <a:latin typeface="Calibri" pitchFamily="34" charset="0"/>
                <a:ea typeface="Calibri" pitchFamily="34" charset="-122"/>
                <a:cs typeface="Calibri" pitchFamily="34" charset="-120"/>
              </a:rPr>
              <a:t>Any format</a:t>
            </a:r>
            <a:endParaRPr lang="en-US" sz="1300" dirty="0"/>
          </a:p>
        </p:txBody>
      </p:sp>
      <p:sp>
        <p:nvSpPr>
          <p:cNvPr id="32" name="Text 30"/>
          <p:cNvSpPr/>
          <p:nvPr/>
        </p:nvSpPr>
        <p:spPr>
          <a:xfrm>
            <a:off x="6172200" y="3794760"/>
            <a:ext cx="2560320" cy="457200"/>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Lists, tables, paragraphs, step-by-step guides</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7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2 — THE ART OF THE PROMPT</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Why most people get poor results</a:t>
            </a:r>
            <a:endParaRPr lang="en-US" sz="2000" dirty="0"/>
          </a:p>
        </p:txBody>
      </p:sp>
      <p:sp>
        <p:nvSpPr>
          <p:cNvPr id="9" name="Shape 7"/>
          <p:cNvSpPr/>
          <p:nvPr/>
        </p:nvSpPr>
        <p:spPr>
          <a:xfrm>
            <a:off x="731520" y="1051560"/>
            <a:ext cx="7680960" cy="1463040"/>
          </a:xfrm>
          <a:prstGeom prst="roundRect">
            <a:avLst>
              <a:gd name="adj" fmla="val 7500"/>
            </a:avLst>
          </a:prstGeom>
          <a:solidFill>
            <a:srgbClr val="EEEDFE"/>
          </a:solidFill>
          <a:ln w="19050">
            <a:solidFill>
              <a:srgbClr val="7F77DD"/>
            </a:solidFill>
            <a:prstDash val="solid"/>
          </a:ln>
        </p:spPr>
        <p:txBody>
          <a:bodyPr/>
          <a:lstStyle/>
          <a:p>
            <a:endParaRPr lang="en-US"/>
          </a:p>
        </p:txBody>
      </p:sp>
      <p:sp>
        <p:nvSpPr>
          <p:cNvPr id="10" name="Shape 8"/>
          <p:cNvSpPr/>
          <p:nvPr/>
        </p:nvSpPr>
        <p:spPr>
          <a:xfrm>
            <a:off x="731520" y="1051560"/>
            <a:ext cx="64008" cy="1463040"/>
          </a:xfrm>
          <a:prstGeom prst="rect">
            <a:avLst/>
          </a:prstGeom>
          <a:solidFill>
            <a:srgbClr val="7F77DD"/>
          </a:solidFill>
          <a:ln w="12700">
            <a:solidFill>
              <a:srgbClr val="7F77DD"/>
            </a:solidFill>
            <a:prstDash val="solid"/>
          </a:ln>
        </p:spPr>
        <p:txBody>
          <a:bodyPr/>
          <a:lstStyle/>
          <a:p>
            <a:endParaRPr lang="en-US"/>
          </a:p>
        </p:txBody>
      </p:sp>
      <p:sp>
        <p:nvSpPr>
          <p:cNvPr id="11" name="Text 9"/>
          <p:cNvSpPr/>
          <p:nvPr/>
        </p:nvSpPr>
        <p:spPr>
          <a:xfrm>
            <a:off x="1005840" y="1170432"/>
            <a:ext cx="7132320" cy="502920"/>
          </a:xfrm>
          <a:prstGeom prst="rect">
            <a:avLst/>
          </a:prstGeom>
          <a:noFill/>
          <a:ln/>
        </p:spPr>
        <p:txBody>
          <a:bodyPr wrap="square" rtlCol="0" anchor="ctr"/>
          <a:lstStyle/>
          <a:p>
            <a:pPr marL="0" indent="0">
              <a:buNone/>
            </a:pPr>
            <a:r>
              <a:rPr lang="en-US" sz="2600" dirty="0">
                <a:solidFill>
                  <a:srgbClr val="3C3489"/>
                </a:solidFill>
                <a:latin typeface="Georgia" pitchFamily="34" charset="0"/>
                <a:ea typeface="Georgia" pitchFamily="34" charset="-122"/>
                <a:cs typeface="Georgia" pitchFamily="34" charset="-120"/>
              </a:rPr>
              <a:t>AI has no context.</a:t>
            </a:r>
            <a:endParaRPr lang="en-US" sz="2600" dirty="0"/>
          </a:p>
        </p:txBody>
      </p:sp>
      <p:sp>
        <p:nvSpPr>
          <p:cNvPr id="12" name="Text 10"/>
          <p:cNvSpPr/>
          <p:nvPr/>
        </p:nvSpPr>
        <p:spPr>
          <a:xfrm>
            <a:off x="1005840" y="1664208"/>
            <a:ext cx="7132320" cy="502920"/>
          </a:xfrm>
          <a:prstGeom prst="rect">
            <a:avLst/>
          </a:prstGeom>
          <a:noFill/>
          <a:ln/>
        </p:spPr>
        <p:txBody>
          <a:bodyPr wrap="square" rtlCol="0" anchor="ctr"/>
          <a:lstStyle/>
          <a:p>
            <a:pPr marL="0" indent="0">
              <a:buNone/>
            </a:pPr>
            <a:r>
              <a:rPr lang="en-US" sz="1600" i="1" dirty="0">
                <a:solidFill>
                  <a:srgbClr val="534AB7"/>
                </a:solidFill>
                <a:latin typeface="Calibri" pitchFamily="34" charset="0"/>
                <a:ea typeface="Calibri" pitchFamily="34" charset="-122"/>
                <a:cs typeface="Calibri" pitchFamily="34" charset="-120"/>
              </a:rPr>
              <a:t>It knows nothing about you, your situation, or your goals unless you tell it.</a:t>
            </a:r>
            <a:endParaRPr lang="en-US" sz="1600" dirty="0"/>
          </a:p>
        </p:txBody>
      </p:sp>
      <p:sp>
        <p:nvSpPr>
          <p:cNvPr id="13" name="Text 11"/>
          <p:cNvSpPr/>
          <p:nvPr/>
        </p:nvSpPr>
        <p:spPr>
          <a:xfrm>
            <a:off x="457200" y="2724912"/>
            <a:ext cx="8229600" cy="347472"/>
          </a:xfrm>
          <a:prstGeom prst="rect">
            <a:avLst/>
          </a:prstGeom>
          <a:noFill/>
          <a:ln/>
        </p:spPr>
        <p:txBody>
          <a:bodyPr wrap="square" rtlCol="0" anchor="ctr"/>
          <a:lstStyle/>
          <a:p>
            <a:pPr marL="0" indent="0" algn="ctr">
              <a:buNone/>
            </a:pPr>
            <a:r>
              <a:rPr lang="en-US" sz="1400" i="1" dirty="0">
                <a:solidFill>
                  <a:srgbClr val="3C3489"/>
                </a:solidFill>
                <a:latin typeface="Georgia" pitchFamily="34" charset="0"/>
                <a:ea typeface="Georgia" pitchFamily="34" charset="-122"/>
                <a:cs typeface="Georgia" pitchFamily="34" charset="-120"/>
              </a:rPr>
              <a:t>Every conversation starts from zero.</a:t>
            </a:r>
            <a:endParaRPr lang="en-US" sz="1400" dirty="0"/>
          </a:p>
        </p:txBody>
      </p:sp>
      <p:sp>
        <p:nvSpPr>
          <p:cNvPr id="14" name="Shape 12"/>
          <p:cNvSpPr/>
          <p:nvPr/>
        </p:nvSpPr>
        <p:spPr>
          <a:xfrm>
            <a:off x="457200" y="3246120"/>
            <a:ext cx="4023360" cy="1097280"/>
          </a:xfrm>
          <a:prstGeom prst="roundRect">
            <a:avLst>
              <a:gd name="adj" fmla="val 6667"/>
            </a:avLst>
          </a:prstGeom>
          <a:solidFill>
            <a:srgbClr val="FAECE7"/>
          </a:solidFill>
          <a:ln w="9525">
            <a:solidFill>
              <a:srgbClr val="D85A30"/>
            </a:solidFill>
            <a:prstDash val="solid"/>
          </a:ln>
        </p:spPr>
        <p:txBody>
          <a:bodyPr/>
          <a:lstStyle/>
          <a:p>
            <a:endParaRPr lang="en-US"/>
          </a:p>
        </p:txBody>
      </p:sp>
      <p:sp>
        <p:nvSpPr>
          <p:cNvPr id="15" name="Text 13"/>
          <p:cNvSpPr/>
          <p:nvPr/>
        </p:nvSpPr>
        <p:spPr>
          <a:xfrm>
            <a:off x="594360" y="3337560"/>
            <a:ext cx="3749040" cy="384048"/>
          </a:xfrm>
          <a:prstGeom prst="rect">
            <a:avLst/>
          </a:prstGeom>
          <a:noFill/>
          <a:ln/>
        </p:spPr>
        <p:txBody>
          <a:bodyPr wrap="square" rtlCol="0" anchor="ctr"/>
          <a:lstStyle/>
          <a:p>
            <a:pPr marL="0" indent="0">
              <a:buNone/>
            </a:pPr>
            <a:r>
              <a:rPr lang="en-US" sz="1400" b="1" dirty="0">
                <a:solidFill>
                  <a:srgbClr val="993C1D"/>
                </a:solidFill>
                <a:latin typeface="Calibri" pitchFamily="34" charset="0"/>
                <a:ea typeface="Calibri" pitchFamily="34" charset="-122"/>
                <a:cs typeface="Calibri" pitchFamily="34" charset="-120"/>
              </a:rPr>
              <a:t>✗  Vague keyword</a:t>
            </a:r>
            <a:endParaRPr lang="en-US" sz="1400" dirty="0"/>
          </a:p>
        </p:txBody>
      </p:sp>
      <p:sp>
        <p:nvSpPr>
          <p:cNvPr id="16" name="Text 14"/>
          <p:cNvSpPr/>
          <p:nvPr/>
        </p:nvSpPr>
        <p:spPr>
          <a:xfrm>
            <a:off x="594360" y="3703320"/>
            <a:ext cx="3749040" cy="384048"/>
          </a:xfrm>
          <a:prstGeom prst="rect">
            <a:avLst/>
          </a:prstGeom>
          <a:noFill/>
          <a:ln/>
        </p:spPr>
        <p:txBody>
          <a:bodyPr wrap="square" rtlCol="0" anchor="ctr"/>
          <a:lstStyle/>
          <a:p>
            <a:pPr marL="0" indent="0">
              <a:buNone/>
            </a:pPr>
            <a:r>
              <a:rPr lang="en-US" sz="1300" i="1" dirty="0">
                <a:solidFill>
                  <a:srgbClr val="993C1D"/>
                </a:solidFill>
                <a:latin typeface="Calibri" pitchFamily="34" charset="0"/>
                <a:ea typeface="Calibri" pitchFamily="34" charset="-122"/>
                <a:cs typeface="Calibri" pitchFamily="34" charset="-120"/>
              </a:rPr>
              <a:t>→ Vague output</a:t>
            </a:r>
            <a:endParaRPr lang="en-US" sz="1300" dirty="0"/>
          </a:p>
        </p:txBody>
      </p:sp>
      <p:sp>
        <p:nvSpPr>
          <p:cNvPr id="17" name="Shape 15"/>
          <p:cNvSpPr/>
          <p:nvPr/>
        </p:nvSpPr>
        <p:spPr>
          <a:xfrm>
            <a:off x="4754880" y="3246120"/>
            <a:ext cx="4023360" cy="1097280"/>
          </a:xfrm>
          <a:prstGeom prst="roundRect">
            <a:avLst>
              <a:gd name="adj" fmla="val 6667"/>
            </a:avLst>
          </a:prstGeom>
          <a:solidFill>
            <a:srgbClr val="E1F5EE"/>
          </a:solidFill>
          <a:ln w="9525">
            <a:solidFill>
              <a:srgbClr val="1D9E75"/>
            </a:solidFill>
            <a:prstDash val="solid"/>
          </a:ln>
        </p:spPr>
        <p:txBody>
          <a:bodyPr/>
          <a:lstStyle/>
          <a:p>
            <a:endParaRPr lang="en-US"/>
          </a:p>
        </p:txBody>
      </p:sp>
      <p:sp>
        <p:nvSpPr>
          <p:cNvPr id="18" name="Text 16"/>
          <p:cNvSpPr/>
          <p:nvPr/>
        </p:nvSpPr>
        <p:spPr>
          <a:xfrm>
            <a:off x="4892040" y="3337560"/>
            <a:ext cx="3749040" cy="384048"/>
          </a:xfrm>
          <a:prstGeom prst="rect">
            <a:avLst/>
          </a:prstGeom>
          <a:noFill/>
          <a:ln/>
        </p:spPr>
        <p:txBody>
          <a:bodyPr wrap="square" rtlCol="0" anchor="ctr"/>
          <a:lstStyle/>
          <a:p>
            <a:pPr marL="0" indent="0">
              <a:buNone/>
            </a:pPr>
            <a:r>
              <a:rPr lang="en-US" sz="1400" b="1" dirty="0">
                <a:solidFill>
                  <a:srgbClr val="085041"/>
                </a:solidFill>
                <a:latin typeface="Calibri" pitchFamily="34" charset="0"/>
                <a:ea typeface="Calibri" pitchFamily="34" charset="-122"/>
                <a:cs typeface="Calibri" pitchFamily="34" charset="-120"/>
              </a:rPr>
              <a:t>✓  Full context</a:t>
            </a:r>
            <a:endParaRPr lang="en-US" sz="1400" dirty="0"/>
          </a:p>
        </p:txBody>
      </p:sp>
      <p:sp>
        <p:nvSpPr>
          <p:cNvPr id="19" name="Text 17"/>
          <p:cNvSpPr/>
          <p:nvPr/>
        </p:nvSpPr>
        <p:spPr>
          <a:xfrm>
            <a:off x="4892040" y="3703320"/>
            <a:ext cx="3749040" cy="384048"/>
          </a:xfrm>
          <a:prstGeom prst="rect">
            <a:avLst/>
          </a:prstGeom>
          <a:noFill/>
          <a:ln/>
        </p:spPr>
        <p:txBody>
          <a:bodyPr wrap="square" rtlCol="0" anchor="ctr"/>
          <a:lstStyle/>
          <a:p>
            <a:pPr marL="0" indent="0">
              <a:buNone/>
            </a:pPr>
            <a:r>
              <a:rPr lang="en-US" sz="1300" i="1" dirty="0">
                <a:solidFill>
                  <a:srgbClr val="085041"/>
                </a:solidFill>
                <a:latin typeface="Calibri" pitchFamily="34" charset="0"/>
                <a:ea typeface="Calibri" pitchFamily="34" charset="-122"/>
                <a:cs typeface="Calibri" pitchFamily="34" charset="-120"/>
              </a:rPr>
              <a:t>→ Useful output</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8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2 — THE ART OF THE PROMPT</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The four-part prompt framework</a:t>
            </a:r>
            <a:endParaRPr lang="en-US" sz="2000" dirty="0"/>
          </a:p>
        </p:txBody>
      </p:sp>
      <p:sp>
        <p:nvSpPr>
          <p:cNvPr id="9" name="Shape 7"/>
          <p:cNvSpPr/>
          <p:nvPr/>
        </p:nvSpPr>
        <p:spPr>
          <a:xfrm>
            <a:off x="320040" y="960120"/>
            <a:ext cx="8503920" cy="868680"/>
          </a:xfrm>
          <a:prstGeom prst="roundRect">
            <a:avLst>
              <a:gd name="adj" fmla="val 8421"/>
            </a:avLst>
          </a:prstGeom>
          <a:solidFill>
            <a:srgbClr val="EEEDFE"/>
          </a:solidFill>
          <a:ln w="9525">
            <a:solidFill>
              <a:srgbClr val="7F77DD"/>
            </a:solidFill>
            <a:prstDash val="solid"/>
          </a:ln>
        </p:spPr>
        <p:txBody>
          <a:bodyPr/>
          <a:lstStyle/>
          <a:p>
            <a:endParaRPr lang="en-US"/>
          </a:p>
        </p:txBody>
      </p:sp>
      <p:sp>
        <p:nvSpPr>
          <p:cNvPr id="10" name="Shape 8"/>
          <p:cNvSpPr/>
          <p:nvPr/>
        </p:nvSpPr>
        <p:spPr>
          <a:xfrm>
            <a:off x="320040" y="960120"/>
            <a:ext cx="54864" cy="868680"/>
          </a:xfrm>
          <a:prstGeom prst="rect">
            <a:avLst/>
          </a:prstGeom>
          <a:solidFill>
            <a:srgbClr val="7F77DD"/>
          </a:solidFill>
          <a:ln w="12700">
            <a:solidFill>
              <a:srgbClr val="7F77DD"/>
            </a:solidFill>
            <a:prstDash val="solid"/>
          </a:ln>
        </p:spPr>
        <p:txBody>
          <a:bodyPr/>
          <a:lstStyle/>
          <a:p>
            <a:endParaRPr lang="en-US"/>
          </a:p>
        </p:txBody>
      </p:sp>
      <p:sp>
        <p:nvSpPr>
          <p:cNvPr id="11" name="Shape 9"/>
          <p:cNvSpPr/>
          <p:nvPr/>
        </p:nvSpPr>
        <p:spPr>
          <a:xfrm>
            <a:off x="457200" y="1143000"/>
            <a:ext cx="914400" cy="475488"/>
          </a:xfrm>
          <a:prstGeom prst="roundRect">
            <a:avLst>
              <a:gd name="adj" fmla="val 9615"/>
            </a:avLst>
          </a:prstGeom>
          <a:solidFill>
            <a:srgbClr val="7F77DD"/>
          </a:solidFill>
          <a:ln w="12700">
            <a:solidFill>
              <a:srgbClr val="7F77DD"/>
            </a:solidFill>
            <a:prstDash val="solid"/>
          </a:ln>
        </p:spPr>
        <p:txBody>
          <a:bodyPr/>
          <a:lstStyle/>
          <a:p>
            <a:endParaRPr lang="en-US"/>
          </a:p>
        </p:txBody>
      </p:sp>
      <p:sp>
        <p:nvSpPr>
          <p:cNvPr id="12" name="Text 10"/>
          <p:cNvSpPr/>
          <p:nvPr/>
        </p:nvSpPr>
        <p:spPr>
          <a:xfrm>
            <a:off x="457200" y="1143000"/>
            <a:ext cx="914400" cy="475488"/>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ROLE</a:t>
            </a:r>
            <a:endParaRPr lang="en-US" sz="1100" dirty="0"/>
          </a:p>
        </p:txBody>
      </p:sp>
      <p:sp>
        <p:nvSpPr>
          <p:cNvPr id="13" name="Text 11"/>
          <p:cNvSpPr/>
          <p:nvPr/>
        </p:nvSpPr>
        <p:spPr>
          <a:xfrm>
            <a:off x="1508760" y="1033272"/>
            <a:ext cx="3200400" cy="365760"/>
          </a:xfrm>
          <a:prstGeom prst="rect">
            <a:avLst/>
          </a:prstGeom>
          <a:noFill/>
          <a:ln/>
        </p:spPr>
        <p:txBody>
          <a:bodyPr wrap="square" rtlCol="0" anchor="ctr"/>
          <a:lstStyle/>
          <a:p>
            <a:pPr marL="0" indent="0">
              <a:buNone/>
            </a:pPr>
            <a:r>
              <a:rPr lang="en-US" sz="1300" b="1" dirty="0">
                <a:solidFill>
                  <a:srgbClr val="3C3489"/>
                </a:solidFill>
                <a:latin typeface="Calibri" pitchFamily="34" charset="0"/>
                <a:ea typeface="Calibri" pitchFamily="34" charset="-122"/>
                <a:cs typeface="Calibri" pitchFamily="34" charset="-120"/>
              </a:rPr>
              <a:t>Who should AI be?</a:t>
            </a:r>
            <a:endParaRPr lang="en-US" sz="1300" dirty="0"/>
          </a:p>
        </p:txBody>
      </p:sp>
      <p:sp>
        <p:nvSpPr>
          <p:cNvPr id="14" name="Text 12"/>
          <p:cNvSpPr/>
          <p:nvPr/>
        </p:nvSpPr>
        <p:spPr>
          <a:xfrm>
            <a:off x="1508760" y="1435608"/>
            <a:ext cx="7132320" cy="320040"/>
          </a:xfrm>
          <a:prstGeom prst="rect">
            <a:avLst/>
          </a:prstGeom>
          <a:noFill/>
          <a:ln/>
        </p:spPr>
        <p:txBody>
          <a:bodyPr wrap="square" rtlCol="0" anchor="ctr"/>
          <a:lstStyle/>
          <a:p>
            <a:pPr marL="0" indent="0">
              <a:buNone/>
            </a:pPr>
            <a:r>
              <a:rPr lang="en-US" sz="1050" i="1" dirty="0">
                <a:solidFill>
                  <a:srgbClr val="444441"/>
                </a:solidFill>
                <a:latin typeface="Calibri" pitchFamily="34" charset="0"/>
                <a:ea typeface="Calibri" pitchFamily="34" charset="-122"/>
                <a:cs typeface="Calibri" pitchFamily="34" charset="-120"/>
              </a:rPr>
              <a:t>e.g. "You are a professional editor."</a:t>
            </a:r>
            <a:endParaRPr lang="en-US" sz="1050" dirty="0"/>
          </a:p>
        </p:txBody>
      </p:sp>
      <p:sp>
        <p:nvSpPr>
          <p:cNvPr id="15" name="Shape 13"/>
          <p:cNvSpPr/>
          <p:nvPr/>
        </p:nvSpPr>
        <p:spPr>
          <a:xfrm>
            <a:off x="320040" y="1947672"/>
            <a:ext cx="8503920" cy="868680"/>
          </a:xfrm>
          <a:prstGeom prst="roundRect">
            <a:avLst>
              <a:gd name="adj" fmla="val 8421"/>
            </a:avLst>
          </a:prstGeom>
          <a:solidFill>
            <a:srgbClr val="E1F5EE"/>
          </a:solidFill>
          <a:ln w="9525">
            <a:solidFill>
              <a:srgbClr val="1D9E75"/>
            </a:solidFill>
            <a:prstDash val="solid"/>
          </a:ln>
        </p:spPr>
        <p:txBody>
          <a:bodyPr/>
          <a:lstStyle/>
          <a:p>
            <a:endParaRPr lang="en-US"/>
          </a:p>
        </p:txBody>
      </p:sp>
      <p:sp>
        <p:nvSpPr>
          <p:cNvPr id="16" name="Shape 14"/>
          <p:cNvSpPr/>
          <p:nvPr/>
        </p:nvSpPr>
        <p:spPr>
          <a:xfrm>
            <a:off x="320040" y="1947672"/>
            <a:ext cx="54864" cy="868680"/>
          </a:xfrm>
          <a:prstGeom prst="rect">
            <a:avLst/>
          </a:prstGeom>
          <a:solidFill>
            <a:srgbClr val="1D9E75"/>
          </a:solidFill>
          <a:ln w="12700">
            <a:solidFill>
              <a:srgbClr val="1D9E75"/>
            </a:solidFill>
            <a:prstDash val="solid"/>
          </a:ln>
        </p:spPr>
        <p:txBody>
          <a:bodyPr/>
          <a:lstStyle/>
          <a:p>
            <a:endParaRPr lang="en-US"/>
          </a:p>
        </p:txBody>
      </p:sp>
      <p:sp>
        <p:nvSpPr>
          <p:cNvPr id="17" name="Shape 15"/>
          <p:cNvSpPr/>
          <p:nvPr/>
        </p:nvSpPr>
        <p:spPr>
          <a:xfrm>
            <a:off x="457200" y="2130552"/>
            <a:ext cx="914400" cy="475488"/>
          </a:xfrm>
          <a:prstGeom prst="roundRect">
            <a:avLst>
              <a:gd name="adj" fmla="val 9615"/>
            </a:avLst>
          </a:prstGeom>
          <a:solidFill>
            <a:srgbClr val="1D9E75"/>
          </a:solidFill>
          <a:ln w="12700">
            <a:solidFill>
              <a:srgbClr val="1D9E75"/>
            </a:solidFill>
            <a:prstDash val="solid"/>
          </a:ln>
        </p:spPr>
        <p:txBody>
          <a:bodyPr/>
          <a:lstStyle/>
          <a:p>
            <a:endParaRPr lang="en-US"/>
          </a:p>
        </p:txBody>
      </p:sp>
      <p:sp>
        <p:nvSpPr>
          <p:cNvPr id="18" name="Text 16"/>
          <p:cNvSpPr/>
          <p:nvPr/>
        </p:nvSpPr>
        <p:spPr>
          <a:xfrm>
            <a:off x="457200" y="2130552"/>
            <a:ext cx="914400" cy="475488"/>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TASK</a:t>
            </a:r>
            <a:endParaRPr lang="en-US" sz="1100" dirty="0"/>
          </a:p>
        </p:txBody>
      </p:sp>
      <p:sp>
        <p:nvSpPr>
          <p:cNvPr id="19" name="Text 17"/>
          <p:cNvSpPr/>
          <p:nvPr/>
        </p:nvSpPr>
        <p:spPr>
          <a:xfrm>
            <a:off x="1508760" y="2020824"/>
            <a:ext cx="3200400" cy="365760"/>
          </a:xfrm>
          <a:prstGeom prst="rect">
            <a:avLst/>
          </a:prstGeom>
          <a:noFill/>
          <a:ln/>
        </p:spPr>
        <p:txBody>
          <a:bodyPr wrap="square" rtlCol="0" anchor="ctr"/>
          <a:lstStyle/>
          <a:p>
            <a:pPr marL="0" indent="0">
              <a:buNone/>
            </a:pPr>
            <a:r>
              <a:rPr lang="en-US" sz="1300" b="1" dirty="0">
                <a:solidFill>
                  <a:srgbClr val="085041"/>
                </a:solidFill>
                <a:latin typeface="Calibri" pitchFamily="34" charset="0"/>
                <a:ea typeface="Calibri" pitchFamily="34" charset="-122"/>
                <a:cs typeface="Calibri" pitchFamily="34" charset="-120"/>
              </a:rPr>
              <a:t>What exactly do you want?</a:t>
            </a:r>
            <a:endParaRPr lang="en-US" sz="1300" dirty="0"/>
          </a:p>
        </p:txBody>
      </p:sp>
      <p:sp>
        <p:nvSpPr>
          <p:cNvPr id="20" name="Text 18"/>
          <p:cNvSpPr/>
          <p:nvPr/>
        </p:nvSpPr>
        <p:spPr>
          <a:xfrm>
            <a:off x="1508760" y="2423160"/>
            <a:ext cx="7132320" cy="320040"/>
          </a:xfrm>
          <a:prstGeom prst="rect">
            <a:avLst/>
          </a:prstGeom>
          <a:noFill/>
          <a:ln/>
        </p:spPr>
        <p:txBody>
          <a:bodyPr wrap="square" rtlCol="0" anchor="ctr"/>
          <a:lstStyle/>
          <a:p>
            <a:pPr marL="0" indent="0">
              <a:buNone/>
            </a:pPr>
            <a:r>
              <a:rPr lang="en-US" sz="1050" i="1" dirty="0">
                <a:solidFill>
                  <a:srgbClr val="444441"/>
                </a:solidFill>
                <a:latin typeface="Calibri" pitchFamily="34" charset="0"/>
                <a:ea typeface="Calibri" pitchFamily="34" charset="-122"/>
                <a:cs typeface="Calibri" pitchFamily="34" charset="-120"/>
              </a:rPr>
              <a:t>e.g. "Write a polite follow-up email."</a:t>
            </a:r>
            <a:endParaRPr lang="en-US" sz="1050" dirty="0"/>
          </a:p>
        </p:txBody>
      </p:sp>
      <p:sp>
        <p:nvSpPr>
          <p:cNvPr id="21" name="Shape 19"/>
          <p:cNvSpPr/>
          <p:nvPr/>
        </p:nvSpPr>
        <p:spPr>
          <a:xfrm>
            <a:off x="320040" y="2935224"/>
            <a:ext cx="8503920" cy="868680"/>
          </a:xfrm>
          <a:prstGeom prst="roundRect">
            <a:avLst>
              <a:gd name="adj" fmla="val 8421"/>
            </a:avLst>
          </a:prstGeom>
          <a:solidFill>
            <a:srgbClr val="FAEEDA"/>
          </a:solidFill>
          <a:ln w="9525">
            <a:solidFill>
              <a:srgbClr val="EF9F27"/>
            </a:solidFill>
            <a:prstDash val="solid"/>
          </a:ln>
        </p:spPr>
        <p:txBody>
          <a:bodyPr/>
          <a:lstStyle/>
          <a:p>
            <a:endParaRPr lang="en-US"/>
          </a:p>
        </p:txBody>
      </p:sp>
      <p:sp>
        <p:nvSpPr>
          <p:cNvPr id="22" name="Shape 20"/>
          <p:cNvSpPr/>
          <p:nvPr/>
        </p:nvSpPr>
        <p:spPr>
          <a:xfrm>
            <a:off x="320040" y="2935224"/>
            <a:ext cx="54864" cy="868680"/>
          </a:xfrm>
          <a:prstGeom prst="rect">
            <a:avLst/>
          </a:prstGeom>
          <a:solidFill>
            <a:srgbClr val="EF9F27"/>
          </a:solidFill>
          <a:ln w="12700">
            <a:solidFill>
              <a:srgbClr val="EF9F27"/>
            </a:solidFill>
            <a:prstDash val="solid"/>
          </a:ln>
        </p:spPr>
        <p:txBody>
          <a:bodyPr/>
          <a:lstStyle/>
          <a:p>
            <a:endParaRPr lang="en-US"/>
          </a:p>
        </p:txBody>
      </p:sp>
      <p:sp>
        <p:nvSpPr>
          <p:cNvPr id="23" name="Shape 21"/>
          <p:cNvSpPr/>
          <p:nvPr/>
        </p:nvSpPr>
        <p:spPr>
          <a:xfrm>
            <a:off x="457200" y="3118104"/>
            <a:ext cx="914400" cy="475488"/>
          </a:xfrm>
          <a:prstGeom prst="roundRect">
            <a:avLst>
              <a:gd name="adj" fmla="val 9615"/>
            </a:avLst>
          </a:prstGeom>
          <a:solidFill>
            <a:srgbClr val="EF9F27"/>
          </a:solidFill>
          <a:ln w="12700">
            <a:solidFill>
              <a:srgbClr val="EF9F27"/>
            </a:solidFill>
            <a:prstDash val="solid"/>
          </a:ln>
        </p:spPr>
        <p:txBody>
          <a:bodyPr/>
          <a:lstStyle/>
          <a:p>
            <a:endParaRPr lang="en-US"/>
          </a:p>
        </p:txBody>
      </p:sp>
      <p:sp>
        <p:nvSpPr>
          <p:cNvPr id="24" name="Text 22"/>
          <p:cNvSpPr/>
          <p:nvPr/>
        </p:nvSpPr>
        <p:spPr>
          <a:xfrm>
            <a:off x="457200" y="3118104"/>
            <a:ext cx="914400" cy="475488"/>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CONTEXT</a:t>
            </a:r>
            <a:endParaRPr lang="en-US" sz="1100" dirty="0"/>
          </a:p>
        </p:txBody>
      </p:sp>
      <p:sp>
        <p:nvSpPr>
          <p:cNvPr id="25" name="Text 23"/>
          <p:cNvSpPr/>
          <p:nvPr/>
        </p:nvSpPr>
        <p:spPr>
          <a:xfrm>
            <a:off x="1508760" y="3008376"/>
            <a:ext cx="3200400" cy="365760"/>
          </a:xfrm>
          <a:prstGeom prst="rect">
            <a:avLst/>
          </a:prstGeom>
          <a:noFill/>
          <a:ln/>
        </p:spPr>
        <p:txBody>
          <a:bodyPr wrap="square" rtlCol="0" anchor="ctr"/>
          <a:lstStyle/>
          <a:p>
            <a:pPr marL="0" indent="0">
              <a:buNone/>
            </a:pPr>
            <a:r>
              <a:rPr lang="en-US" sz="1300" b="1" dirty="0">
                <a:solidFill>
                  <a:srgbClr val="633806"/>
                </a:solidFill>
                <a:latin typeface="Calibri" pitchFamily="34" charset="0"/>
                <a:ea typeface="Calibri" pitchFamily="34" charset="-122"/>
                <a:cs typeface="Calibri" pitchFamily="34" charset="-120"/>
              </a:rPr>
              <a:t>What does AI need to know?</a:t>
            </a:r>
            <a:endParaRPr lang="en-US" sz="1300" dirty="0"/>
          </a:p>
        </p:txBody>
      </p:sp>
      <p:sp>
        <p:nvSpPr>
          <p:cNvPr id="26" name="Text 24"/>
          <p:cNvSpPr/>
          <p:nvPr/>
        </p:nvSpPr>
        <p:spPr>
          <a:xfrm>
            <a:off x="1508760" y="3410712"/>
            <a:ext cx="7132320" cy="320040"/>
          </a:xfrm>
          <a:prstGeom prst="rect">
            <a:avLst/>
          </a:prstGeom>
          <a:noFill/>
          <a:ln/>
        </p:spPr>
        <p:txBody>
          <a:bodyPr wrap="square" rtlCol="0" anchor="ctr"/>
          <a:lstStyle/>
          <a:p>
            <a:pPr marL="0" indent="0">
              <a:buNone/>
            </a:pPr>
            <a:r>
              <a:rPr lang="en-US" sz="1050" i="1" dirty="0">
                <a:solidFill>
                  <a:srgbClr val="444441"/>
                </a:solidFill>
                <a:latin typeface="Calibri" pitchFamily="34" charset="0"/>
                <a:ea typeface="Calibri" pitchFamily="34" charset="-122"/>
                <a:cs typeface="Calibri" pitchFamily="34" charset="-120"/>
              </a:rPr>
              <a:t>e.g. "Client hasn't replied in two weeks."</a:t>
            </a:r>
            <a:endParaRPr lang="en-US" sz="1050" dirty="0"/>
          </a:p>
        </p:txBody>
      </p:sp>
      <p:sp>
        <p:nvSpPr>
          <p:cNvPr id="27" name="Shape 25"/>
          <p:cNvSpPr/>
          <p:nvPr/>
        </p:nvSpPr>
        <p:spPr>
          <a:xfrm>
            <a:off x="320040" y="3922776"/>
            <a:ext cx="8503920" cy="868680"/>
          </a:xfrm>
          <a:prstGeom prst="roundRect">
            <a:avLst>
              <a:gd name="adj" fmla="val 8421"/>
            </a:avLst>
          </a:prstGeom>
          <a:solidFill>
            <a:srgbClr val="FAECE7"/>
          </a:solidFill>
          <a:ln w="9525">
            <a:solidFill>
              <a:srgbClr val="D85A30"/>
            </a:solidFill>
            <a:prstDash val="solid"/>
          </a:ln>
        </p:spPr>
        <p:txBody>
          <a:bodyPr/>
          <a:lstStyle/>
          <a:p>
            <a:endParaRPr lang="en-US"/>
          </a:p>
        </p:txBody>
      </p:sp>
      <p:sp>
        <p:nvSpPr>
          <p:cNvPr id="28" name="Shape 26"/>
          <p:cNvSpPr/>
          <p:nvPr/>
        </p:nvSpPr>
        <p:spPr>
          <a:xfrm>
            <a:off x="320040" y="3922776"/>
            <a:ext cx="54864" cy="868680"/>
          </a:xfrm>
          <a:prstGeom prst="rect">
            <a:avLst/>
          </a:prstGeom>
          <a:solidFill>
            <a:srgbClr val="D85A30"/>
          </a:solidFill>
          <a:ln w="12700">
            <a:solidFill>
              <a:srgbClr val="D85A30"/>
            </a:solidFill>
            <a:prstDash val="solid"/>
          </a:ln>
        </p:spPr>
        <p:txBody>
          <a:bodyPr/>
          <a:lstStyle/>
          <a:p>
            <a:endParaRPr lang="en-US"/>
          </a:p>
        </p:txBody>
      </p:sp>
      <p:sp>
        <p:nvSpPr>
          <p:cNvPr id="29" name="Shape 27"/>
          <p:cNvSpPr/>
          <p:nvPr/>
        </p:nvSpPr>
        <p:spPr>
          <a:xfrm>
            <a:off x="457200" y="4105656"/>
            <a:ext cx="914400" cy="475488"/>
          </a:xfrm>
          <a:prstGeom prst="roundRect">
            <a:avLst>
              <a:gd name="adj" fmla="val 9615"/>
            </a:avLst>
          </a:prstGeom>
          <a:solidFill>
            <a:srgbClr val="D85A30"/>
          </a:solidFill>
          <a:ln w="12700">
            <a:solidFill>
              <a:srgbClr val="D85A30"/>
            </a:solidFill>
            <a:prstDash val="solid"/>
          </a:ln>
        </p:spPr>
        <p:txBody>
          <a:bodyPr/>
          <a:lstStyle/>
          <a:p>
            <a:endParaRPr lang="en-US"/>
          </a:p>
        </p:txBody>
      </p:sp>
      <p:sp>
        <p:nvSpPr>
          <p:cNvPr id="30" name="Text 28"/>
          <p:cNvSpPr/>
          <p:nvPr/>
        </p:nvSpPr>
        <p:spPr>
          <a:xfrm>
            <a:off x="457200" y="4105656"/>
            <a:ext cx="914400" cy="475488"/>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FORMAT</a:t>
            </a:r>
            <a:endParaRPr lang="en-US" sz="1100" dirty="0"/>
          </a:p>
        </p:txBody>
      </p:sp>
      <p:sp>
        <p:nvSpPr>
          <p:cNvPr id="31" name="Text 29"/>
          <p:cNvSpPr/>
          <p:nvPr/>
        </p:nvSpPr>
        <p:spPr>
          <a:xfrm>
            <a:off x="1508760" y="3995928"/>
            <a:ext cx="3200400" cy="365760"/>
          </a:xfrm>
          <a:prstGeom prst="rect">
            <a:avLst/>
          </a:prstGeom>
          <a:noFill/>
          <a:ln/>
        </p:spPr>
        <p:txBody>
          <a:bodyPr wrap="square" rtlCol="0" anchor="ctr"/>
          <a:lstStyle/>
          <a:p>
            <a:pPr marL="0" indent="0">
              <a:buNone/>
            </a:pPr>
            <a:r>
              <a:rPr lang="en-US" sz="1300" b="1" dirty="0">
                <a:solidFill>
                  <a:srgbClr val="993C1D"/>
                </a:solidFill>
                <a:latin typeface="Calibri" pitchFamily="34" charset="0"/>
                <a:ea typeface="Calibri" pitchFamily="34" charset="-122"/>
                <a:cs typeface="Calibri" pitchFamily="34" charset="-120"/>
              </a:rPr>
              <a:t>How should the response look?</a:t>
            </a:r>
            <a:endParaRPr lang="en-US" sz="1300" dirty="0"/>
          </a:p>
        </p:txBody>
      </p:sp>
      <p:sp>
        <p:nvSpPr>
          <p:cNvPr id="32" name="Text 30"/>
          <p:cNvSpPr/>
          <p:nvPr/>
        </p:nvSpPr>
        <p:spPr>
          <a:xfrm>
            <a:off x="1508760" y="4398264"/>
            <a:ext cx="7132320" cy="320040"/>
          </a:xfrm>
          <a:prstGeom prst="rect">
            <a:avLst/>
          </a:prstGeom>
          <a:noFill/>
          <a:ln/>
        </p:spPr>
        <p:txBody>
          <a:bodyPr wrap="square" rtlCol="0" anchor="ctr"/>
          <a:lstStyle/>
          <a:p>
            <a:pPr marL="0" indent="0">
              <a:buNone/>
            </a:pPr>
            <a:r>
              <a:rPr lang="en-US" sz="1050" i="1" dirty="0">
                <a:solidFill>
                  <a:srgbClr val="444441"/>
                </a:solidFill>
                <a:latin typeface="Calibri" pitchFamily="34" charset="0"/>
                <a:ea typeface="Calibri" pitchFamily="34" charset="-122"/>
                <a:cs typeface="Calibri" pitchFamily="34" charset="-120"/>
              </a:rPr>
              <a:t>e.g. "Under 100 words. One clear call to action."</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2: Talking to AI</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9 / 16</a:t>
            </a:r>
            <a:endParaRPr lang="en-US" sz="700" dirty="0"/>
          </a:p>
        </p:txBody>
      </p:sp>
      <p:sp>
        <p:nvSpPr>
          <p:cNvPr id="6" name="Text 4"/>
          <p:cNvSpPr/>
          <p:nvPr/>
        </p:nvSpPr>
        <p:spPr>
          <a:xfrm>
            <a:off x="320040" y="109728"/>
            <a:ext cx="45720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2 — THE ART OF THE PROMPT</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Weak vs. strong prompt — live</a:t>
            </a:r>
            <a:endParaRPr lang="en-US" sz="2000" dirty="0"/>
          </a:p>
        </p:txBody>
      </p:sp>
      <p:sp>
        <p:nvSpPr>
          <p:cNvPr id="9" name="Shape 7"/>
          <p:cNvSpPr/>
          <p:nvPr/>
        </p:nvSpPr>
        <p:spPr>
          <a:xfrm>
            <a:off x="320040" y="987552"/>
            <a:ext cx="4023360" cy="3474720"/>
          </a:xfrm>
          <a:prstGeom prst="roundRect">
            <a:avLst>
              <a:gd name="adj" fmla="val 2632"/>
            </a:avLst>
          </a:prstGeom>
          <a:solidFill>
            <a:srgbClr val="FAECE7"/>
          </a:solidFill>
          <a:ln w="12700">
            <a:solidFill>
              <a:srgbClr val="D85A30"/>
            </a:solidFill>
            <a:prstDash val="solid"/>
          </a:ln>
        </p:spPr>
        <p:txBody>
          <a:bodyPr/>
          <a:lstStyle/>
          <a:p>
            <a:endParaRPr lang="en-US"/>
          </a:p>
        </p:txBody>
      </p:sp>
      <p:sp>
        <p:nvSpPr>
          <p:cNvPr id="10" name="Text 8"/>
          <p:cNvSpPr/>
          <p:nvPr/>
        </p:nvSpPr>
        <p:spPr>
          <a:xfrm>
            <a:off x="320040" y="1042416"/>
            <a:ext cx="4023360" cy="292608"/>
          </a:xfrm>
          <a:prstGeom prst="rect">
            <a:avLst/>
          </a:prstGeom>
          <a:noFill/>
          <a:ln/>
        </p:spPr>
        <p:txBody>
          <a:bodyPr wrap="square" rtlCol="0" anchor="ctr"/>
          <a:lstStyle/>
          <a:p>
            <a:pPr marL="0" indent="0" algn="ctr">
              <a:buNone/>
            </a:pPr>
            <a:r>
              <a:rPr lang="en-US" sz="1000" b="1" kern="0" spc="150" dirty="0">
                <a:solidFill>
                  <a:srgbClr val="993C1D"/>
                </a:solidFill>
                <a:latin typeface="Calibri" pitchFamily="34" charset="0"/>
                <a:ea typeface="Calibri" pitchFamily="34" charset="-122"/>
                <a:cs typeface="Calibri" pitchFamily="34" charset="-120"/>
              </a:rPr>
              <a:t>WEAK PROMPT</a:t>
            </a:r>
            <a:endParaRPr lang="en-US" sz="1000" dirty="0"/>
          </a:p>
        </p:txBody>
      </p:sp>
      <p:sp>
        <p:nvSpPr>
          <p:cNvPr id="11" name="Shape 9"/>
          <p:cNvSpPr/>
          <p:nvPr/>
        </p:nvSpPr>
        <p:spPr>
          <a:xfrm>
            <a:off x="502920" y="1426464"/>
            <a:ext cx="3657600" cy="594360"/>
          </a:xfrm>
          <a:prstGeom prst="rect">
            <a:avLst/>
          </a:prstGeom>
          <a:solidFill>
            <a:srgbClr val="FFFFFF"/>
          </a:solidFill>
          <a:ln w="9525">
            <a:solidFill>
              <a:srgbClr val="D85A30"/>
            </a:solidFill>
            <a:prstDash val="solid"/>
          </a:ln>
        </p:spPr>
        <p:txBody>
          <a:bodyPr/>
          <a:lstStyle/>
          <a:p>
            <a:endParaRPr lang="en-US"/>
          </a:p>
        </p:txBody>
      </p:sp>
      <p:sp>
        <p:nvSpPr>
          <p:cNvPr id="12" name="Text 10"/>
          <p:cNvSpPr/>
          <p:nvPr/>
        </p:nvSpPr>
        <p:spPr>
          <a:xfrm>
            <a:off x="502920" y="1426464"/>
            <a:ext cx="3657600" cy="594360"/>
          </a:xfrm>
          <a:prstGeom prst="rect">
            <a:avLst/>
          </a:prstGeom>
          <a:noFill/>
          <a:ln/>
        </p:spPr>
        <p:txBody>
          <a:bodyPr wrap="square" rtlCol="0" anchor="ctr"/>
          <a:lstStyle/>
          <a:p>
            <a:pPr marL="0" indent="0" algn="ctr">
              <a:buNone/>
            </a:pPr>
            <a:r>
              <a:rPr lang="en-US" sz="1500" i="1" dirty="0">
                <a:solidFill>
                  <a:srgbClr val="993C1D"/>
                </a:solidFill>
                <a:latin typeface="Calibri" pitchFamily="34" charset="0"/>
                <a:ea typeface="Calibri" pitchFamily="34" charset="-122"/>
                <a:cs typeface="Calibri" pitchFamily="34" charset="-120"/>
              </a:rPr>
              <a:t>write me an email</a:t>
            </a:r>
            <a:endParaRPr lang="en-US" sz="1500" dirty="0"/>
          </a:p>
        </p:txBody>
      </p:sp>
      <p:sp>
        <p:nvSpPr>
          <p:cNvPr id="13" name="Text 11"/>
          <p:cNvSpPr/>
          <p:nvPr/>
        </p:nvSpPr>
        <p:spPr>
          <a:xfrm>
            <a:off x="502920" y="2176272"/>
            <a:ext cx="3657600" cy="274320"/>
          </a:xfrm>
          <a:prstGeom prst="rect">
            <a:avLst/>
          </a:prstGeom>
          <a:noFill/>
          <a:ln/>
        </p:spPr>
        <p:txBody>
          <a:bodyPr wrap="square" rtlCol="0" anchor="ctr"/>
          <a:lstStyle/>
          <a:p>
            <a:pPr marL="0" indent="0">
              <a:buNone/>
            </a:pPr>
            <a:r>
              <a:rPr lang="en-US" sz="1000" b="1" dirty="0">
                <a:solidFill>
                  <a:srgbClr val="993C1D"/>
                </a:solidFill>
                <a:latin typeface="Calibri" pitchFamily="34" charset="0"/>
                <a:ea typeface="Calibri" pitchFamily="34" charset="-122"/>
                <a:cs typeface="Calibri" pitchFamily="34" charset="-120"/>
              </a:rPr>
              <a:t>Output:</a:t>
            </a:r>
            <a:endParaRPr lang="en-US" sz="1000" dirty="0"/>
          </a:p>
        </p:txBody>
      </p:sp>
      <p:sp>
        <p:nvSpPr>
          <p:cNvPr id="14" name="Text 12"/>
          <p:cNvSpPr/>
          <p:nvPr/>
        </p:nvSpPr>
        <p:spPr>
          <a:xfrm>
            <a:off x="502920" y="2450592"/>
            <a:ext cx="3657600" cy="1737360"/>
          </a:xfrm>
          <a:prstGeom prst="rect">
            <a:avLst/>
          </a:prstGeom>
          <a:noFill/>
          <a:ln/>
        </p:spPr>
        <p:txBody>
          <a:bodyPr wrap="square" rtlCol="0" anchor="t"/>
          <a:lstStyle/>
          <a:p>
            <a:pPr marL="0" indent="0">
              <a:buNone/>
            </a:pPr>
            <a:r>
              <a:rPr lang="en-US" sz="1100" i="1" dirty="0">
                <a:solidFill>
                  <a:srgbClr val="444441"/>
                </a:solidFill>
                <a:latin typeface="Calibri" pitchFamily="34" charset="0"/>
                <a:ea typeface="Calibri" pitchFamily="34" charset="-122"/>
                <a:cs typeface="Calibri" pitchFamily="34" charset="-120"/>
              </a:rPr>
              <a:t>Generic. Probably not what you wanted. May require significant editing before it is useful.</a:t>
            </a:r>
            <a:endParaRPr lang="en-US" sz="1100" dirty="0"/>
          </a:p>
        </p:txBody>
      </p:sp>
      <p:sp>
        <p:nvSpPr>
          <p:cNvPr id="15" name="Text 13"/>
          <p:cNvSpPr/>
          <p:nvPr/>
        </p:nvSpPr>
        <p:spPr>
          <a:xfrm>
            <a:off x="4224528" y="2377440"/>
            <a:ext cx="685800" cy="548640"/>
          </a:xfrm>
          <a:prstGeom prst="rect">
            <a:avLst/>
          </a:prstGeom>
          <a:noFill/>
          <a:ln/>
        </p:spPr>
        <p:txBody>
          <a:bodyPr wrap="square" rtlCol="0" anchor="ctr"/>
          <a:lstStyle/>
          <a:p>
            <a:pPr marL="0" indent="0" algn="ctr">
              <a:buNone/>
            </a:pPr>
            <a:r>
              <a:rPr lang="en-US" sz="2800" dirty="0">
                <a:solidFill>
                  <a:srgbClr val="7F77DD"/>
                </a:solidFill>
              </a:rPr>
              <a:t>→</a:t>
            </a:r>
            <a:endParaRPr lang="en-US" sz="2800" dirty="0"/>
          </a:p>
        </p:txBody>
      </p:sp>
      <p:sp>
        <p:nvSpPr>
          <p:cNvPr id="16" name="Shape 14"/>
          <p:cNvSpPr/>
          <p:nvPr/>
        </p:nvSpPr>
        <p:spPr>
          <a:xfrm>
            <a:off x="4800600" y="987552"/>
            <a:ext cx="4023360" cy="3474720"/>
          </a:xfrm>
          <a:prstGeom prst="roundRect">
            <a:avLst>
              <a:gd name="adj" fmla="val 2632"/>
            </a:avLst>
          </a:prstGeom>
          <a:solidFill>
            <a:srgbClr val="E1F5EE"/>
          </a:solidFill>
          <a:ln w="12700">
            <a:solidFill>
              <a:srgbClr val="1D9E75"/>
            </a:solidFill>
            <a:prstDash val="solid"/>
          </a:ln>
        </p:spPr>
        <p:txBody>
          <a:bodyPr/>
          <a:lstStyle/>
          <a:p>
            <a:endParaRPr lang="en-US"/>
          </a:p>
        </p:txBody>
      </p:sp>
      <p:sp>
        <p:nvSpPr>
          <p:cNvPr id="17" name="Text 15"/>
          <p:cNvSpPr/>
          <p:nvPr/>
        </p:nvSpPr>
        <p:spPr>
          <a:xfrm>
            <a:off x="4800600" y="1042416"/>
            <a:ext cx="4023360" cy="292608"/>
          </a:xfrm>
          <a:prstGeom prst="rect">
            <a:avLst/>
          </a:prstGeom>
          <a:noFill/>
          <a:ln/>
        </p:spPr>
        <p:txBody>
          <a:bodyPr wrap="square" rtlCol="0" anchor="ctr"/>
          <a:lstStyle/>
          <a:p>
            <a:pPr marL="0" indent="0" algn="ctr">
              <a:buNone/>
            </a:pPr>
            <a:r>
              <a:rPr lang="en-US" sz="1000" b="1" kern="0" spc="150" dirty="0">
                <a:solidFill>
                  <a:srgbClr val="085041"/>
                </a:solidFill>
                <a:latin typeface="Calibri" pitchFamily="34" charset="0"/>
                <a:ea typeface="Calibri" pitchFamily="34" charset="-122"/>
                <a:cs typeface="Calibri" pitchFamily="34" charset="-120"/>
              </a:rPr>
              <a:t>STRONG PROMPT</a:t>
            </a:r>
            <a:endParaRPr lang="en-US" sz="1000" dirty="0"/>
          </a:p>
        </p:txBody>
      </p:sp>
      <p:sp>
        <p:nvSpPr>
          <p:cNvPr id="18" name="Shape 16"/>
          <p:cNvSpPr/>
          <p:nvPr/>
        </p:nvSpPr>
        <p:spPr>
          <a:xfrm>
            <a:off x="4983480" y="1426464"/>
            <a:ext cx="3657600" cy="1005840"/>
          </a:xfrm>
          <a:prstGeom prst="rect">
            <a:avLst/>
          </a:prstGeom>
          <a:solidFill>
            <a:srgbClr val="FFFFFF"/>
          </a:solidFill>
          <a:ln w="9525">
            <a:solidFill>
              <a:srgbClr val="1D9E75"/>
            </a:solidFill>
            <a:prstDash val="solid"/>
          </a:ln>
        </p:spPr>
        <p:txBody>
          <a:bodyPr/>
          <a:lstStyle/>
          <a:p>
            <a:endParaRPr lang="en-US"/>
          </a:p>
        </p:txBody>
      </p:sp>
      <p:sp>
        <p:nvSpPr>
          <p:cNvPr id="19" name="Text 17"/>
          <p:cNvSpPr/>
          <p:nvPr/>
        </p:nvSpPr>
        <p:spPr>
          <a:xfrm>
            <a:off x="4983480" y="1426464"/>
            <a:ext cx="3657600" cy="1005840"/>
          </a:xfrm>
          <a:prstGeom prst="rect">
            <a:avLst/>
          </a:prstGeom>
          <a:noFill/>
          <a:ln/>
        </p:spPr>
        <p:txBody>
          <a:bodyPr wrap="square" rtlCol="0" anchor="ctr"/>
          <a:lstStyle/>
          <a:p>
            <a:pPr marL="0" indent="0">
              <a:buNone/>
            </a:pPr>
            <a:r>
              <a:rPr lang="en-US" sz="950" i="1" dirty="0">
                <a:solidFill>
                  <a:srgbClr val="085041"/>
                </a:solidFill>
                <a:latin typeface="Calibri" pitchFamily="34" charset="0"/>
                <a:ea typeface="Calibri" pitchFamily="34" charset="-122"/>
                <a:cs typeface="Calibri" pitchFamily="34" charset="-120"/>
              </a:rPr>
              <a:t>You are a professional writing assistant. Write a polite but firm follow-up email to a client who has not responded in two weeks. Under 100 words. End with a clear call to action.</a:t>
            </a:r>
            <a:endParaRPr lang="en-US" sz="950" dirty="0"/>
          </a:p>
        </p:txBody>
      </p:sp>
      <p:sp>
        <p:nvSpPr>
          <p:cNvPr id="20" name="Text 18"/>
          <p:cNvSpPr/>
          <p:nvPr/>
        </p:nvSpPr>
        <p:spPr>
          <a:xfrm>
            <a:off x="4983480" y="2560320"/>
            <a:ext cx="3657600" cy="274320"/>
          </a:xfrm>
          <a:prstGeom prst="rect">
            <a:avLst/>
          </a:prstGeom>
          <a:noFill/>
          <a:ln/>
        </p:spPr>
        <p:txBody>
          <a:bodyPr wrap="square" rtlCol="0" anchor="ctr"/>
          <a:lstStyle/>
          <a:p>
            <a:pPr marL="0" indent="0">
              <a:buNone/>
            </a:pPr>
            <a:r>
              <a:rPr lang="en-US" sz="1000" b="1" dirty="0">
                <a:solidFill>
                  <a:srgbClr val="085041"/>
                </a:solidFill>
                <a:latin typeface="Calibri" pitchFamily="34" charset="0"/>
                <a:ea typeface="Calibri" pitchFamily="34" charset="-122"/>
                <a:cs typeface="Calibri" pitchFamily="34" charset="-120"/>
              </a:rPr>
              <a:t>Output:</a:t>
            </a:r>
            <a:endParaRPr lang="en-US" sz="1000" dirty="0"/>
          </a:p>
        </p:txBody>
      </p:sp>
      <p:sp>
        <p:nvSpPr>
          <p:cNvPr id="21" name="Text 19"/>
          <p:cNvSpPr/>
          <p:nvPr/>
        </p:nvSpPr>
        <p:spPr>
          <a:xfrm>
            <a:off x="4983480" y="2834640"/>
            <a:ext cx="3657600" cy="1353312"/>
          </a:xfrm>
          <a:prstGeom prst="rect">
            <a:avLst/>
          </a:prstGeom>
          <a:noFill/>
          <a:ln/>
        </p:spPr>
        <p:txBody>
          <a:bodyPr wrap="square" rtlCol="0" anchor="t"/>
          <a:lstStyle/>
          <a:p>
            <a:pPr marL="0" indent="0">
              <a:buNone/>
            </a:pPr>
            <a:r>
              <a:rPr lang="en-US" sz="1100" i="1" dirty="0">
                <a:solidFill>
                  <a:srgbClr val="444441"/>
                </a:solidFill>
                <a:latin typeface="Calibri" pitchFamily="34" charset="0"/>
                <a:ea typeface="Calibri" pitchFamily="34" charset="-122"/>
                <a:cs typeface="Calibri" pitchFamily="34" charset="-120"/>
              </a:rPr>
              <a:t>Specific, usable on the first try. Matches your actual need.</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1387</Words>
  <Application>Microsoft Office PowerPoint</Application>
  <PresentationFormat>On-screen Show (16:9)</PresentationFormat>
  <Paragraphs>247</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2: Talking to AI — Delivery Slides</dc:title>
  <dc:subject>PptxGenJS Presentation</dc:subject>
  <dc:creator>PptxGenJS</dc:creator>
  <cp:lastModifiedBy>Aderonke Green</cp:lastModifiedBy>
  <cp:revision>2</cp:revision>
  <dcterms:created xsi:type="dcterms:W3CDTF">2026-05-18T16:54:58Z</dcterms:created>
  <dcterms:modified xsi:type="dcterms:W3CDTF">2026-05-18T17:01:40Z</dcterms:modified>
</cp:coreProperties>
</file>