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10"/>
  </p:normalViewPr>
  <p:slideViewPr>
    <p:cSldViewPr snapToGrid="0" snapToObjects="1">
      <p:cViewPr>
        <p:scale>
          <a:sx n="123" d="100"/>
          <a:sy n="123" d="100"/>
        </p:scale>
        <p:origin x="96" y="1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46772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C348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3566160"/>
            <a:ext cx="9144000" cy="1577340"/>
          </a:xfrm>
          <a:prstGeom prst="rect">
            <a:avLst/>
          </a:prstGeom>
          <a:solidFill>
            <a:srgbClr val="7F77DD"/>
          </a:solidFill>
          <a:ln w="12700">
            <a:solidFill>
              <a:srgbClr val="7F77DD"/>
            </a:solidFill>
            <a:prstDash val="solid"/>
          </a:ln>
        </p:spPr>
        <p:txBody>
          <a:bodyPr/>
          <a:lstStyle/>
          <a:p>
            <a:endParaRPr lang="en-US"/>
          </a:p>
        </p:txBody>
      </p:sp>
      <p:sp>
        <p:nvSpPr>
          <p:cNvPr id="4" name="Text 2"/>
          <p:cNvSpPr/>
          <p:nvPr/>
        </p:nvSpPr>
        <p:spPr>
          <a:xfrm>
            <a:off x="548640" y="457200"/>
            <a:ext cx="8229600" cy="292608"/>
          </a:xfrm>
          <a:prstGeom prst="rect">
            <a:avLst/>
          </a:prstGeom>
          <a:noFill/>
          <a:ln/>
        </p:spPr>
        <p:txBody>
          <a:bodyPr wrap="square" rtlCol="0" anchor="ctr"/>
          <a:lstStyle/>
          <a:p>
            <a:pPr marL="0" indent="0">
              <a:buNone/>
            </a:pPr>
            <a:r>
              <a:rPr lang="en-US" sz="1000" b="1" kern="0" spc="200" dirty="0">
                <a:solidFill>
                  <a:srgbClr val="7F77DD"/>
                </a:solidFill>
                <a:latin typeface="Calibri" pitchFamily="34" charset="0"/>
                <a:ea typeface="Calibri" pitchFamily="34" charset="-122"/>
                <a:cs typeface="Calibri" pitchFamily="34" charset="-120"/>
              </a:rPr>
              <a:t>MODULE 4  ·  AI FOR BEGINNERS</a:t>
            </a:r>
            <a:endParaRPr lang="en-US" sz="1000" dirty="0"/>
          </a:p>
        </p:txBody>
      </p:sp>
      <p:sp>
        <p:nvSpPr>
          <p:cNvPr id="5" name="Text 3"/>
          <p:cNvSpPr/>
          <p:nvPr/>
        </p:nvSpPr>
        <p:spPr>
          <a:xfrm>
            <a:off x="548640" y="822960"/>
            <a:ext cx="8229600" cy="1005840"/>
          </a:xfrm>
          <a:prstGeom prst="rect">
            <a:avLst/>
          </a:prstGeom>
          <a:noFill/>
          <a:ln/>
        </p:spPr>
        <p:txBody>
          <a:bodyPr wrap="square" rtlCol="0" anchor="t"/>
          <a:lstStyle/>
          <a:p>
            <a:pPr marL="0" indent="0">
              <a:buNone/>
            </a:pPr>
            <a:r>
              <a:rPr lang="en-US" sz="5200" dirty="0">
                <a:solidFill>
                  <a:srgbClr val="FFFFFF"/>
                </a:solidFill>
                <a:latin typeface="Georgia" pitchFamily="34" charset="0"/>
                <a:ea typeface="Georgia" pitchFamily="34" charset="-122"/>
                <a:cs typeface="Georgia" pitchFamily="34" charset="-120"/>
              </a:rPr>
              <a:t>How AI Thinks</a:t>
            </a:r>
            <a:endParaRPr lang="en-US" sz="5200" dirty="0"/>
          </a:p>
        </p:txBody>
      </p:sp>
      <p:sp>
        <p:nvSpPr>
          <p:cNvPr id="6" name="Text 4"/>
          <p:cNvSpPr/>
          <p:nvPr/>
        </p:nvSpPr>
        <p:spPr>
          <a:xfrm>
            <a:off x="548640" y="1901952"/>
            <a:ext cx="7315200" cy="384048"/>
          </a:xfrm>
          <a:prstGeom prst="rect">
            <a:avLst/>
          </a:prstGeom>
          <a:noFill/>
          <a:ln/>
        </p:spPr>
        <p:txBody>
          <a:bodyPr wrap="square" rtlCol="0" anchor="ctr"/>
          <a:lstStyle/>
          <a:p>
            <a:pPr marL="0" indent="0">
              <a:buNone/>
            </a:pPr>
            <a:r>
              <a:rPr lang="en-US" sz="1600" i="1" dirty="0">
                <a:solidFill>
                  <a:srgbClr val="CECBF6"/>
                </a:solidFill>
                <a:latin typeface="Calibri" pitchFamily="34" charset="0"/>
                <a:ea typeface="Calibri" pitchFamily="34" charset="-122"/>
                <a:cs typeface="Calibri" pitchFamily="34" charset="-120"/>
              </a:rPr>
              <a:t>A friendly look under the hood</a:t>
            </a:r>
            <a:endParaRPr lang="en-US" sz="1600" dirty="0"/>
          </a:p>
        </p:txBody>
      </p:sp>
      <p:sp>
        <p:nvSpPr>
          <p:cNvPr id="7" name="Text 5"/>
          <p:cNvSpPr/>
          <p:nvPr/>
        </p:nvSpPr>
        <p:spPr>
          <a:xfrm>
            <a:off x="548640" y="3703320"/>
            <a:ext cx="1005840" cy="256032"/>
          </a:xfrm>
          <a:prstGeom prst="rect">
            <a:avLst/>
          </a:prstGeom>
          <a:noFill/>
          <a:ln/>
        </p:spPr>
        <p:txBody>
          <a:bodyPr wrap="square" rtlCol="0" anchor="ctr"/>
          <a:lstStyle/>
          <a:p>
            <a:pPr marL="0" indent="0">
              <a:buNone/>
            </a:pPr>
            <a:r>
              <a:rPr lang="en-US" sz="900" b="1" dirty="0">
                <a:solidFill>
                  <a:srgbClr val="AFA9EC"/>
                </a:solidFill>
                <a:latin typeface="Calibri" pitchFamily="34" charset="0"/>
                <a:ea typeface="Calibri" pitchFamily="34" charset="-122"/>
                <a:cs typeface="Calibri" pitchFamily="34" charset="-120"/>
              </a:rPr>
              <a:t>Duration:</a:t>
            </a:r>
            <a:endParaRPr lang="en-US" sz="900" dirty="0"/>
          </a:p>
        </p:txBody>
      </p:sp>
      <p:sp>
        <p:nvSpPr>
          <p:cNvPr id="8" name="Text 6"/>
          <p:cNvSpPr/>
          <p:nvPr/>
        </p:nvSpPr>
        <p:spPr>
          <a:xfrm>
            <a:off x="1417320" y="3703320"/>
            <a:ext cx="1828800" cy="256032"/>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~60 minutes</a:t>
            </a:r>
            <a:endParaRPr lang="en-US" sz="900" dirty="0"/>
          </a:p>
        </p:txBody>
      </p:sp>
      <p:sp>
        <p:nvSpPr>
          <p:cNvPr id="9" name="Text 7"/>
          <p:cNvSpPr/>
          <p:nvPr/>
        </p:nvSpPr>
        <p:spPr>
          <a:xfrm>
            <a:off x="3474720" y="3703320"/>
            <a:ext cx="1005840" cy="256032"/>
          </a:xfrm>
          <a:prstGeom prst="rect">
            <a:avLst/>
          </a:prstGeom>
          <a:noFill/>
          <a:ln/>
        </p:spPr>
        <p:txBody>
          <a:bodyPr wrap="square" rtlCol="0" anchor="ctr"/>
          <a:lstStyle/>
          <a:p>
            <a:pPr marL="0" indent="0">
              <a:buNone/>
            </a:pPr>
            <a:r>
              <a:rPr lang="en-US" sz="900" b="1" dirty="0">
                <a:solidFill>
                  <a:srgbClr val="AFA9EC"/>
                </a:solidFill>
                <a:latin typeface="Calibri" pitchFamily="34" charset="0"/>
                <a:ea typeface="Calibri" pitchFamily="34" charset="-122"/>
                <a:cs typeface="Calibri" pitchFamily="34" charset="-120"/>
              </a:rPr>
              <a:t>Lessons:</a:t>
            </a:r>
            <a:endParaRPr lang="en-US" sz="900" dirty="0"/>
          </a:p>
        </p:txBody>
      </p:sp>
      <p:sp>
        <p:nvSpPr>
          <p:cNvPr id="10" name="Text 8"/>
          <p:cNvSpPr/>
          <p:nvPr/>
        </p:nvSpPr>
        <p:spPr>
          <a:xfrm>
            <a:off x="4343400" y="3703320"/>
            <a:ext cx="1828800" cy="256032"/>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3 lessons + activities</a:t>
            </a:r>
            <a:endParaRPr lang="en-US" sz="900" dirty="0"/>
          </a:p>
        </p:txBody>
      </p:sp>
      <p:sp>
        <p:nvSpPr>
          <p:cNvPr id="11" name="Text 9"/>
          <p:cNvSpPr/>
          <p:nvPr/>
        </p:nvSpPr>
        <p:spPr>
          <a:xfrm>
            <a:off x="6400800" y="3703320"/>
            <a:ext cx="1005840" cy="256032"/>
          </a:xfrm>
          <a:prstGeom prst="rect">
            <a:avLst/>
          </a:prstGeom>
          <a:noFill/>
          <a:ln/>
        </p:spPr>
        <p:txBody>
          <a:bodyPr wrap="square" rtlCol="0" anchor="ctr"/>
          <a:lstStyle/>
          <a:p>
            <a:pPr marL="0" indent="0">
              <a:buNone/>
            </a:pPr>
            <a:r>
              <a:rPr lang="en-US" sz="900" b="1" dirty="0">
                <a:solidFill>
                  <a:srgbClr val="AFA9EC"/>
                </a:solidFill>
                <a:latin typeface="Calibri" pitchFamily="34" charset="0"/>
                <a:ea typeface="Calibri" pitchFamily="34" charset="-122"/>
                <a:cs typeface="Calibri" pitchFamily="34" charset="-120"/>
              </a:rPr>
              <a:t>Required:</a:t>
            </a:r>
            <a:endParaRPr lang="en-US" sz="900" dirty="0"/>
          </a:p>
        </p:txBody>
      </p:sp>
      <p:sp>
        <p:nvSpPr>
          <p:cNvPr id="12" name="Text 10"/>
          <p:cNvSpPr/>
          <p:nvPr/>
        </p:nvSpPr>
        <p:spPr>
          <a:xfrm>
            <a:off x="7269480" y="3703320"/>
            <a:ext cx="1828800" cy="256032"/>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No coding · No prior knowledge</a:t>
            </a:r>
            <a:endParaRPr lang="en-US" sz="900" dirty="0"/>
          </a:p>
        </p:txBody>
      </p:sp>
      <p:sp>
        <p:nvSpPr>
          <p:cNvPr id="13" name="Shape 11"/>
          <p:cNvSpPr/>
          <p:nvPr/>
        </p:nvSpPr>
        <p:spPr>
          <a:xfrm>
            <a:off x="457200" y="4114800"/>
            <a:ext cx="265176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14" name="Text 12"/>
          <p:cNvSpPr/>
          <p:nvPr/>
        </p:nvSpPr>
        <p:spPr>
          <a:xfrm>
            <a:off x="457200" y="4160520"/>
            <a:ext cx="265176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Lesson 1</a:t>
            </a:r>
            <a:endParaRPr lang="en-US" sz="900" dirty="0"/>
          </a:p>
        </p:txBody>
      </p:sp>
      <p:sp>
        <p:nvSpPr>
          <p:cNvPr id="15" name="Text 13"/>
          <p:cNvSpPr/>
          <p:nvPr/>
        </p:nvSpPr>
        <p:spPr>
          <a:xfrm>
            <a:off x="457200" y="4370832"/>
            <a:ext cx="2651760" cy="256032"/>
          </a:xfrm>
          <a:prstGeom prst="rect">
            <a:avLst/>
          </a:prstGeom>
          <a:noFill/>
          <a:ln/>
        </p:spPr>
        <p:txBody>
          <a:bodyPr wrap="square"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How LLMs work</a:t>
            </a:r>
            <a:endParaRPr lang="en-US" sz="1000" dirty="0"/>
          </a:p>
        </p:txBody>
      </p:sp>
      <p:sp>
        <p:nvSpPr>
          <p:cNvPr id="16" name="Text 14"/>
          <p:cNvSpPr/>
          <p:nvPr/>
        </p:nvSpPr>
        <p:spPr>
          <a:xfrm>
            <a:off x="457200" y="4599432"/>
            <a:ext cx="2651760" cy="201168"/>
          </a:xfrm>
          <a:prstGeom prst="rect">
            <a:avLst/>
          </a:prstGeom>
          <a:noFill/>
          <a:ln/>
        </p:spPr>
        <p:txBody>
          <a:bodyPr wrap="square" rtlCol="0" anchor="ctr"/>
          <a:lstStyle/>
          <a:p>
            <a:pPr marL="0" indent="0" algn="ctr">
              <a:buNone/>
            </a:pPr>
            <a:r>
              <a:rPr lang="en-US" sz="900" dirty="0">
                <a:solidFill>
                  <a:srgbClr val="AFA9EC"/>
                </a:solidFill>
                <a:latin typeface="Calibri" pitchFamily="34" charset="0"/>
                <a:ea typeface="Calibri" pitchFamily="34" charset="-122"/>
                <a:cs typeface="Calibri" pitchFamily="34" charset="-120"/>
              </a:rPr>
              <a:t>Slides 3–5</a:t>
            </a:r>
            <a:endParaRPr lang="en-US" sz="900" dirty="0"/>
          </a:p>
        </p:txBody>
      </p:sp>
      <p:sp>
        <p:nvSpPr>
          <p:cNvPr id="17" name="Shape 15"/>
          <p:cNvSpPr/>
          <p:nvPr/>
        </p:nvSpPr>
        <p:spPr>
          <a:xfrm>
            <a:off x="3291840" y="4114800"/>
            <a:ext cx="265176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18" name="Text 16"/>
          <p:cNvSpPr/>
          <p:nvPr/>
        </p:nvSpPr>
        <p:spPr>
          <a:xfrm>
            <a:off x="3291840" y="4160520"/>
            <a:ext cx="265176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Lesson 2</a:t>
            </a:r>
            <a:endParaRPr lang="en-US" sz="900" dirty="0"/>
          </a:p>
        </p:txBody>
      </p:sp>
      <p:sp>
        <p:nvSpPr>
          <p:cNvPr id="19" name="Text 17"/>
          <p:cNvSpPr/>
          <p:nvPr/>
        </p:nvSpPr>
        <p:spPr>
          <a:xfrm>
            <a:off x="3291840" y="4370832"/>
            <a:ext cx="2651760" cy="256032"/>
          </a:xfrm>
          <a:prstGeom prst="rect">
            <a:avLst/>
          </a:prstGeom>
          <a:noFill/>
          <a:ln/>
        </p:spPr>
        <p:txBody>
          <a:bodyPr wrap="square"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Why AI makes mistakes</a:t>
            </a:r>
            <a:endParaRPr lang="en-US" sz="1000" dirty="0"/>
          </a:p>
        </p:txBody>
      </p:sp>
      <p:sp>
        <p:nvSpPr>
          <p:cNvPr id="20" name="Text 18"/>
          <p:cNvSpPr/>
          <p:nvPr/>
        </p:nvSpPr>
        <p:spPr>
          <a:xfrm>
            <a:off x="3291840" y="4599432"/>
            <a:ext cx="2651760" cy="201168"/>
          </a:xfrm>
          <a:prstGeom prst="rect">
            <a:avLst/>
          </a:prstGeom>
          <a:noFill/>
          <a:ln/>
        </p:spPr>
        <p:txBody>
          <a:bodyPr wrap="square" rtlCol="0" anchor="ctr"/>
          <a:lstStyle/>
          <a:p>
            <a:pPr marL="0" indent="0" algn="ctr">
              <a:buNone/>
            </a:pPr>
            <a:r>
              <a:rPr lang="en-US" sz="900" dirty="0">
                <a:solidFill>
                  <a:srgbClr val="AFA9EC"/>
                </a:solidFill>
                <a:latin typeface="Calibri" pitchFamily="34" charset="0"/>
                <a:ea typeface="Calibri" pitchFamily="34" charset="-122"/>
                <a:cs typeface="Calibri" pitchFamily="34" charset="-120"/>
              </a:rPr>
              <a:t>Slides 6–10</a:t>
            </a:r>
            <a:endParaRPr lang="en-US" sz="900" dirty="0"/>
          </a:p>
        </p:txBody>
      </p:sp>
      <p:sp>
        <p:nvSpPr>
          <p:cNvPr id="21" name="Shape 19"/>
          <p:cNvSpPr/>
          <p:nvPr/>
        </p:nvSpPr>
        <p:spPr>
          <a:xfrm>
            <a:off x="6126480" y="4114800"/>
            <a:ext cx="2651760" cy="822960"/>
          </a:xfrm>
          <a:prstGeom prst="roundRect">
            <a:avLst>
              <a:gd name="adj" fmla="val 6667"/>
            </a:avLst>
          </a:prstGeom>
          <a:solidFill>
            <a:srgbClr val="3C3489"/>
          </a:solidFill>
          <a:ln w="6350">
            <a:solidFill>
              <a:srgbClr val="AFA9EC"/>
            </a:solidFill>
            <a:prstDash val="solid"/>
          </a:ln>
        </p:spPr>
        <p:txBody>
          <a:bodyPr/>
          <a:lstStyle/>
          <a:p>
            <a:endParaRPr lang="en-US"/>
          </a:p>
        </p:txBody>
      </p:sp>
      <p:sp>
        <p:nvSpPr>
          <p:cNvPr id="22" name="Text 20"/>
          <p:cNvSpPr/>
          <p:nvPr/>
        </p:nvSpPr>
        <p:spPr>
          <a:xfrm>
            <a:off x="6126480" y="4160520"/>
            <a:ext cx="2651760" cy="228600"/>
          </a:xfrm>
          <a:prstGeom prst="rect">
            <a:avLst/>
          </a:prstGeom>
          <a:noFill/>
          <a:ln/>
        </p:spPr>
        <p:txBody>
          <a:bodyPr wrap="square" rtlCol="0" anchor="ctr"/>
          <a:lstStyle/>
          <a:p>
            <a:pPr marL="0" indent="0" algn="ctr">
              <a:buNone/>
            </a:pPr>
            <a:r>
              <a:rPr lang="en-US" sz="900" b="1" dirty="0">
                <a:solidFill>
                  <a:srgbClr val="7F77DD"/>
                </a:solidFill>
                <a:latin typeface="Calibri" pitchFamily="34" charset="0"/>
                <a:ea typeface="Calibri" pitchFamily="34" charset="-122"/>
                <a:cs typeface="Calibri" pitchFamily="34" charset="-120"/>
              </a:rPr>
              <a:t>Lesson 3</a:t>
            </a:r>
            <a:endParaRPr lang="en-US" sz="900" dirty="0"/>
          </a:p>
        </p:txBody>
      </p:sp>
      <p:sp>
        <p:nvSpPr>
          <p:cNvPr id="23" name="Text 21"/>
          <p:cNvSpPr/>
          <p:nvPr/>
        </p:nvSpPr>
        <p:spPr>
          <a:xfrm>
            <a:off x="6126480" y="4370832"/>
            <a:ext cx="2651760" cy="256032"/>
          </a:xfrm>
          <a:prstGeom prst="rect">
            <a:avLst/>
          </a:prstGeom>
          <a:noFill/>
          <a:ln/>
        </p:spPr>
        <p:txBody>
          <a:bodyPr wrap="square"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Bias in AI</a:t>
            </a:r>
            <a:endParaRPr lang="en-US" sz="1000" dirty="0"/>
          </a:p>
        </p:txBody>
      </p:sp>
      <p:sp>
        <p:nvSpPr>
          <p:cNvPr id="24" name="Text 22"/>
          <p:cNvSpPr/>
          <p:nvPr/>
        </p:nvSpPr>
        <p:spPr>
          <a:xfrm>
            <a:off x="6126480" y="4599432"/>
            <a:ext cx="2651760" cy="201168"/>
          </a:xfrm>
          <a:prstGeom prst="rect">
            <a:avLst/>
          </a:prstGeom>
          <a:noFill/>
          <a:ln/>
        </p:spPr>
        <p:txBody>
          <a:bodyPr wrap="square" rtlCol="0" anchor="ctr"/>
          <a:lstStyle/>
          <a:p>
            <a:pPr marL="0" indent="0" algn="ctr">
              <a:buNone/>
            </a:pPr>
            <a:r>
              <a:rPr lang="en-US" sz="900" dirty="0">
                <a:solidFill>
                  <a:srgbClr val="AFA9EC"/>
                </a:solidFill>
                <a:latin typeface="Calibri" pitchFamily="34" charset="0"/>
                <a:ea typeface="Calibri" pitchFamily="34" charset="-122"/>
                <a:cs typeface="Calibri" pitchFamily="34" charset="-120"/>
              </a:rPr>
              <a:t>Slides 11–14</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10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WHY AI MAKES MISTAKES</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Activity — understanding AI mistakes</a:t>
            </a:r>
            <a:endParaRPr lang="en-US" sz="2000" dirty="0"/>
          </a:p>
        </p:txBody>
      </p:sp>
      <p:sp>
        <p:nvSpPr>
          <p:cNvPr id="9" name="Shape 7"/>
          <p:cNvSpPr/>
          <p:nvPr/>
        </p:nvSpPr>
        <p:spPr>
          <a:xfrm>
            <a:off x="320040" y="987552"/>
            <a:ext cx="8503920" cy="1874520"/>
          </a:xfrm>
          <a:prstGeom prst="roundRect">
            <a:avLst>
              <a:gd name="adj" fmla="val 4878"/>
            </a:avLst>
          </a:prstGeom>
          <a:solidFill>
            <a:srgbClr val="F1EFE8"/>
          </a:solidFill>
          <a:ln w="6350">
            <a:solidFill>
              <a:srgbClr val="B4B2A9"/>
            </a:solidFill>
            <a:prstDash val="solid"/>
          </a:ln>
        </p:spPr>
        <p:txBody>
          <a:bodyPr/>
          <a:lstStyle/>
          <a:p>
            <a:endParaRPr lang="en-US"/>
          </a:p>
        </p:txBody>
      </p:sp>
      <p:sp>
        <p:nvSpPr>
          <p:cNvPr id="10" name="Text 8"/>
          <p:cNvSpPr/>
          <p:nvPr/>
        </p:nvSpPr>
        <p:spPr>
          <a:xfrm>
            <a:off x="457200" y="1051560"/>
            <a:ext cx="1828800" cy="256032"/>
          </a:xfrm>
          <a:prstGeom prst="rect">
            <a:avLst/>
          </a:prstGeom>
          <a:noFill/>
          <a:ln/>
        </p:spPr>
        <p:txBody>
          <a:bodyPr wrap="square" rtlCol="0" anchor="ctr"/>
          <a:lstStyle/>
          <a:p>
            <a:pPr marL="0" indent="0">
              <a:buNone/>
            </a:pPr>
            <a:r>
              <a:rPr lang="en-US" sz="900" b="1" kern="0" spc="150" dirty="0">
                <a:solidFill>
                  <a:srgbClr val="B4B2A9"/>
                </a:solidFill>
                <a:latin typeface="Calibri" pitchFamily="34" charset="0"/>
                <a:ea typeface="Calibri" pitchFamily="34" charset="-122"/>
                <a:cs typeface="Calibri" pitchFamily="34" charset="-120"/>
              </a:rPr>
              <a:t>AI RESPONSE</a:t>
            </a:r>
            <a:endParaRPr lang="en-US" sz="900" dirty="0"/>
          </a:p>
        </p:txBody>
      </p:sp>
      <p:sp>
        <p:nvSpPr>
          <p:cNvPr id="11" name="Text 9"/>
          <p:cNvSpPr/>
          <p:nvPr/>
        </p:nvSpPr>
        <p:spPr>
          <a:xfrm>
            <a:off x="457200" y="1353312"/>
            <a:ext cx="8229600" cy="1280160"/>
          </a:xfrm>
          <a:prstGeom prst="rect">
            <a:avLst/>
          </a:prstGeom>
          <a:noFill/>
          <a:ln/>
        </p:spPr>
        <p:txBody>
          <a:bodyPr wrap="square" rtlCol="0" anchor="t"/>
          <a:lstStyle/>
          <a:p>
            <a:pPr marL="0" indent="0">
              <a:buNone/>
            </a:pPr>
            <a:r>
              <a:rPr lang="en-US" sz="1200" i="1" dirty="0">
                <a:solidFill>
                  <a:srgbClr val="1A1A1A"/>
                </a:solidFill>
                <a:latin typeface="Calibri" pitchFamily="34" charset="0"/>
                <a:ea typeface="Calibri" pitchFamily="34" charset="-122"/>
                <a:cs typeface="Calibri" pitchFamily="34" charset="-120"/>
              </a:rPr>
              <a:t>The Eiffel Tower was constructed between 1887 and 1889 under the direction of engineer Gustave Eiffel. It stands 300 metres tall and was originally built as the entrance arch for the 1889 World's Fair. At the time of its completion, it was the tallest man-made structure in the world at 324 metres, a record it held for 41 years until the completion of the Chrysler Building in New York in 1930.</a:t>
            </a:r>
            <a:endParaRPr lang="en-US" sz="1200" dirty="0"/>
          </a:p>
        </p:txBody>
      </p:sp>
      <p:sp>
        <p:nvSpPr>
          <p:cNvPr id="12" name="Shape 10"/>
          <p:cNvSpPr/>
          <p:nvPr/>
        </p:nvSpPr>
        <p:spPr>
          <a:xfrm>
            <a:off x="320040" y="3017520"/>
            <a:ext cx="8503920" cy="548640"/>
          </a:xfrm>
          <a:prstGeom prst="roundRect">
            <a:avLst>
              <a:gd name="adj" fmla="val 11667"/>
            </a:avLst>
          </a:prstGeom>
          <a:solidFill>
            <a:srgbClr val="FAECE7"/>
          </a:solidFill>
          <a:ln w="6350">
            <a:solidFill>
              <a:srgbClr val="D85A30"/>
            </a:solidFill>
            <a:prstDash val="solid"/>
          </a:ln>
        </p:spPr>
        <p:txBody>
          <a:bodyPr/>
          <a:lstStyle/>
          <a:p>
            <a:endParaRPr lang="en-US"/>
          </a:p>
        </p:txBody>
      </p:sp>
      <p:sp>
        <p:nvSpPr>
          <p:cNvPr id="13" name="Shape 11"/>
          <p:cNvSpPr/>
          <p:nvPr/>
        </p:nvSpPr>
        <p:spPr>
          <a:xfrm>
            <a:off x="402336" y="3108960"/>
            <a:ext cx="365760" cy="365760"/>
          </a:xfrm>
          <a:prstGeom prst="line">
            <a:avLst/>
          </a:prstGeom>
          <a:solidFill>
            <a:srgbClr val="D85A30"/>
          </a:solidFill>
          <a:ln w="12700">
            <a:solidFill>
              <a:srgbClr val="D85A30"/>
            </a:solidFill>
            <a:prstDash val="solid"/>
          </a:ln>
        </p:spPr>
        <p:txBody>
          <a:bodyPr/>
          <a:lstStyle/>
          <a:p>
            <a:endParaRPr lang="en-US"/>
          </a:p>
        </p:txBody>
      </p:sp>
      <p:sp>
        <p:nvSpPr>
          <p:cNvPr id="14" name="Text 12"/>
          <p:cNvSpPr/>
          <p:nvPr/>
        </p:nvSpPr>
        <p:spPr>
          <a:xfrm>
            <a:off x="402336" y="3108960"/>
            <a:ext cx="365760" cy="365760"/>
          </a:xfrm>
          <a:prstGeom prst="rect">
            <a:avLst/>
          </a:prstGeom>
          <a:noFill/>
          <a:ln/>
        </p:spPr>
        <p:txBody>
          <a:bodyPr wrap="square" rtlCol="0" anchor="ctr"/>
          <a:lstStyle/>
          <a:p>
            <a:pPr marL="0" indent="0" algn="ctr">
              <a:buNone/>
            </a:pPr>
            <a:r>
              <a:rPr lang="en-US" sz="1300" dirty="0">
                <a:solidFill>
                  <a:srgbClr val="FFFFFF"/>
                </a:solidFill>
                <a:latin typeface="Georgia" pitchFamily="34" charset="0"/>
                <a:ea typeface="Georgia" pitchFamily="34" charset="-122"/>
                <a:cs typeface="Georgia" pitchFamily="34" charset="-120"/>
              </a:rPr>
              <a:t>1</a:t>
            </a:r>
            <a:endParaRPr lang="en-US" sz="1300" dirty="0"/>
          </a:p>
        </p:txBody>
      </p:sp>
      <p:sp>
        <p:nvSpPr>
          <p:cNvPr id="15" name="Text 13"/>
          <p:cNvSpPr/>
          <p:nvPr/>
        </p:nvSpPr>
        <p:spPr>
          <a:xfrm>
            <a:off x="886968" y="3054096"/>
            <a:ext cx="5029200" cy="292608"/>
          </a:xfrm>
          <a:prstGeom prst="rect">
            <a:avLst/>
          </a:prstGeom>
          <a:noFill/>
          <a:ln/>
        </p:spPr>
        <p:txBody>
          <a:bodyPr wrap="square" rtlCol="0" anchor="ctr"/>
          <a:lstStyle/>
          <a:p>
            <a:pPr marL="0" indent="0">
              <a:buNone/>
            </a:pPr>
            <a:r>
              <a:rPr lang="en-US" sz="1200" b="1" dirty="0">
                <a:solidFill>
                  <a:srgbClr val="993C1D"/>
                </a:solidFill>
                <a:latin typeface="Calibri" pitchFamily="34" charset="0"/>
                <a:ea typeface="Calibri" pitchFamily="34" charset="-122"/>
                <a:cs typeface="Calibri" pitchFamily="34" charset="-120"/>
              </a:rPr>
              <a:t>What errors or inconsistencies can you spot?</a:t>
            </a:r>
            <a:endParaRPr lang="en-US" sz="1200" dirty="0"/>
          </a:p>
        </p:txBody>
      </p:sp>
      <p:sp>
        <p:nvSpPr>
          <p:cNvPr id="16" name="Text 14"/>
          <p:cNvSpPr/>
          <p:nvPr/>
        </p:nvSpPr>
        <p:spPr>
          <a:xfrm>
            <a:off x="886968" y="3337560"/>
            <a:ext cx="7680960" cy="201168"/>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Look carefully — there may be more than one</a:t>
            </a:r>
            <a:endParaRPr lang="en-US" sz="1000" dirty="0"/>
          </a:p>
        </p:txBody>
      </p:sp>
      <p:sp>
        <p:nvSpPr>
          <p:cNvPr id="17" name="Shape 15"/>
          <p:cNvSpPr/>
          <p:nvPr/>
        </p:nvSpPr>
        <p:spPr>
          <a:xfrm>
            <a:off x="320040" y="3675888"/>
            <a:ext cx="8503920" cy="548640"/>
          </a:xfrm>
          <a:prstGeom prst="roundRect">
            <a:avLst>
              <a:gd name="adj" fmla="val 11667"/>
            </a:avLst>
          </a:prstGeom>
          <a:solidFill>
            <a:srgbClr val="EEEDFE"/>
          </a:solidFill>
          <a:ln w="6350">
            <a:solidFill>
              <a:srgbClr val="7F77DD"/>
            </a:solidFill>
            <a:prstDash val="solid"/>
          </a:ln>
        </p:spPr>
        <p:txBody>
          <a:bodyPr/>
          <a:lstStyle/>
          <a:p>
            <a:endParaRPr lang="en-US"/>
          </a:p>
        </p:txBody>
      </p:sp>
      <p:sp>
        <p:nvSpPr>
          <p:cNvPr id="18" name="Shape 16"/>
          <p:cNvSpPr/>
          <p:nvPr/>
        </p:nvSpPr>
        <p:spPr>
          <a:xfrm>
            <a:off x="402336" y="3767328"/>
            <a:ext cx="365760" cy="365760"/>
          </a:xfrm>
          <a:prstGeom prst="line">
            <a:avLst/>
          </a:prstGeom>
          <a:solidFill>
            <a:srgbClr val="7F77DD"/>
          </a:solidFill>
          <a:ln w="12700">
            <a:solidFill>
              <a:srgbClr val="7F77DD"/>
            </a:solidFill>
            <a:prstDash val="solid"/>
          </a:ln>
        </p:spPr>
        <p:txBody>
          <a:bodyPr/>
          <a:lstStyle/>
          <a:p>
            <a:endParaRPr lang="en-US"/>
          </a:p>
        </p:txBody>
      </p:sp>
      <p:sp>
        <p:nvSpPr>
          <p:cNvPr id="19" name="Text 17"/>
          <p:cNvSpPr/>
          <p:nvPr/>
        </p:nvSpPr>
        <p:spPr>
          <a:xfrm>
            <a:off x="402336" y="3767328"/>
            <a:ext cx="365760" cy="365760"/>
          </a:xfrm>
          <a:prstGeom prst="rect">
            <a:avLst/>
          </a:prstGeom>
          <a:noFill/>
          <a:ln/>
        </p:spPr>
        <p:txBody>
          <a:bodyPr wrap="square" rtlCol="0" anchor="ctr"/>
          <a:lstStyle/>
          <a:p>
            <a:pPr marL="0" indent="0" algn="ctr">
              <a:buNone/>
            </a:pPr>
            <a:r>
              <a:rPr lang="en-US" sz="1300" dirty="0">
                <a:solidFill>
                  <a:srgbClr val="FFFFFF"/>
                </a:solidFill>
                <a:latin typeface="Georgia" pitchFamily="34" charset="0"/>
                <a:ea typeface="Georgia" pitchFamily="34" charset="-122"/>
                <a:cs typeface="Georgia" pitchFamily="34" charset="-120"/>
              </a:rPr>
              <a:t>2</a:t>
            </a:r>
            <a:endParaRPr lang="en-US" sz="1300" dirty="0"/>
          </a:p>
        </p:txBody>
      </p:sp>
      <p:sp>
        <p:nvSpPr>
          <p:cNvPr id="20" name="Text 18"/>
          <p:cNvSpPr/>
          <p:nvPr/>
        </p:nvSpPr>
        <p:spPr>
          <a:xfrm>
            <a:off x="886968" y="3712464"/>
            <a:ext cx="5029200" cy="292608"/>
          </a:xfrm>
          <a:prstGeom prst="rect">
            <a:avLst/>
          </a:prstGeom>
          <a:noFill/>
          <a:ln/>
        </p:spPr>
        <p:txBody>
          <a:bodyPr wrap="square" rtlCol="0" anchor="ctr"/>
          <a:lstStyle/>
          <a:p>
            <a:pPr marL="0" indent="0">
              <a:buNone/>
            </a:pPr>
            <a:r>
              <a:rPr lang="en-US" sz="1200" b="1" dirty="0">
                <a:solidFill>
                  <a:srgbClr val="3C3489"/>
                </a:solidFill>
                <a:latin typeface="Calibri" pitchFamily="34" charset="0"/>
                <a:ea typeface="Calibri" pitchFamily="34" charset="-122"/>
                <a:cs typeface="Calibri" pitchFamily="34" charset="-120"/>
              </a:rPr>
              <a:t>How would you verify each one?</a:t>
            </a:r>
            <a:endParaRPr lang="en-US" sz="1200" dirty="0"/>
          </a:p>
        </p:txBody>
      </p:sp>
      <p:sp>
        <p:nvSpPr>
          <p:cNvPr id="21" name="Text 19"/>
          <p:cNvSpPr/>
          <p:nvPr/>
        </p:nvSpPr>
        <p:spPr>
          <a:xfrm>
            <a:off x="886968" y="3995928"/>
            <a:ext cx="7680960" cy="201168"/>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What source would you trust?</a:t>
            </a:r>
            <a:endParaRPr lang="en-US" sz="1000" dirty="0"/>
          </a:p>
        </p:txBody>
      </p:sp>
      <p:sp>
        <p:nvSpPr>
          <p:cNvPr id="22" name="Shape 20"/>
          <p:cNvSpPr/>
          <p:nvPr/>
        </p:nvSpPr>
        <p:spPr>
          <a:xfrm>
            <a:off x="320040" y="4334256"/>
            <a:ext cx="8503920" cy="548640"/>
          </a:xfrm>
          <a:prstGeom prst="roundRect">
            <a:avLst>
              <a:gd name="adj" fmla="val 11667"/>
            </a:avLst>
          </a:prstGeom>
          <a:solidFill>
            <a:srgbClr val="E1F5EE"/>
          </a:solidFill>
          <a:ln w="6350">
            <a:solidFill>
              <a:srgbClr val="1D9E75"/>
            </a:solidFill>
            <a:prstDash val="solid"/>
          </a:ln>
        </p:spPr>
        <p:txBody>
          <a:bodyPr/>
          <a:lstStyle/>
          <a:p>
            <a:endParaRPr lang="en-US"/>
          </a:p>
        </p:txBody>
      </p:sp>
      <p:sp>
        <p:nvSpPr>
          <p:cNvPr id="23" name="Shape 21"/>
          <p:cNvSpPr/>
          <p:nvPr/>
        </p:nvSpPr>
        <p:spPr>
          <a:xfrm>
            <a:off x="402336" y="4425696"/>
            <a:ext cx="365760" cy="365760"/>
          </a:xfrm>
          <a:prstGeom prst="line">
            <a:avLst/>
          </a:prstGeom>
          <a:solidFill>
            <a:srgbClr val="1D9E75"/>
          </a:solidFill>
          <a:ln w="12700">
            <a:solidFill>
              <a:srgbClr val="1D9E75"/>
            </a:solidFill>
            <a:prstDash val="solid"/>
          </a:ln>
        </p:spPr>
        <p:txBody>
          <a:bodyPr/>
          <a:lstStyle/>
          <a:p>
            <a:endParaRPr lang="en-US"/>
          </a:p>
        </p:txBody>
      </p:sp>
      <p:sp>
        <p:nvSpPr>
          <p:cNvPr id="24" name="Text 22"/>
          <p:cNvSpPr/>
          <p:nvPr/>
        </p:nvSpPr>
        <p:spPr>
          <a:xfrm>
            <a:off x="402336" y="4425696"/>
            <a:ext cx="365760" cy="365760"/>
          </a:xfrm>
          <a:prstGeom prst="rect">
            <a:avLst/>
          </a:prstGeom>
          <a:noFill/>
          <a:ln/>
        </p:spPr>
        <p:txBody>
          <a:bodyPr wrap="square" rtlCol="0" anchor="ctr"/>
          <a:lstStyle/>
          <a:p>
            <a:pPr marL="0" indent="0" algn="ctr">
              <a:buNone/>
            </a:pPr>
            <a:r>
              <a:rPr lang="en-US" sz="1300" dirty="0">
                <a:solidFill>
                  <a:srgbClr val="FFFFFF"/>
                </a:solidFill>
                <a:latin typeface="Georgia" pitchFamily="34" charset="0"/>
                <a:ea typeface="Georgia" pitchFamily="34" charset="-122"/>
                <a:cs typeface="Georgia" pitchFamily="34" charset="-120"/>
              </a:rPr>
              <a:t>3</a:t>
            </a:r>
            <a:endParaRPr lang="en-US" sz="1300" dirty="0"/>
          </a:p>
        </p:txBody>
      </p:sp>
      <p:sp>
        <p:nvSpPr>
          <p:cNvPr id="25" name="Text 23"/>
          <p:cNvSpPr/>
          <p:nvPr/>
        </p:nvSpPr>
        <p:spPr>
          <a:xfrm>
            <a:off x="886968" y="4370832"/>
            <a:ext cx="5029200" cy="292608"/>
          </a:xfrm>
          <a:prstGeom prst="rect">
            <a:avLst/>
          </a:prstGeom>
          <a:noFill/>
          <a:ln/>
        </p:spPr>
        <p:txBody>
          <a:bodyPr wrap="square" rtlCol="0" anchor="ctr"/>
          <a:lstStyle/>
          <a:p>
            <a:pPr marL="0" indent="0">
              <a:buNone/>
            </a:pPr>
            <a:r>
              <a:rPr lang="en-US" sz="1200" b="1" dirty="0">
                <a:solidFill>
                  <a:srgbClr val="085041"/>
                </a:solidFill>
                <a:latin typeface="Calibri" pitchFamily="34" charset="0"/>
                <a:ea typeface="Calibri" pitchFamily="34" charset="-122"/>
                <a:cs typeface="Calibri" pitchFamily="34" charset="-120"/>
              </a:rPr>
              <a:t>How confident did the AI sound? Did that affect your initial reaction?</a:t>
            </a:r>
            <a:endParaRPr lang="en-US" sz="1200" dirty="0"/>
          </a:p>
        </p:txBody>
      </p:sp>
      <p:sp>
        <p:nvSpPr>
          <p:cNvPr id="26" name="Text 24"/>
          <p:cNvSpPr/>
          <p:nvPr/>
        </p:nvSpPr>
        <p:spPr>
          <a:xfrm>
            <a:off x="886968" y="4654296"/>
            <a:ext cx="7680960" cy="201168"/>
          </a:xfrm>
          <a:prstGeom prst="rect">
            <a:avLst/>
          </a:prstGeom>
          <a:noFill/>
          <a:ln/>
        </p:spPr>
        <p:txBody>
          <a:bodyPr wrap="square" rtlCol="0" anchor="ctr"/>
          <a:lstStyle/>
          <a:p>
            <a:pPr marL="0" indent="0">
              <a:buNone/>
            </a:pPr>
            <a:r>
              <a:rPr lang="en-US" sz="1000" i="1" dirty="0">
                <a:solidFill>
                  <a:srgbClr val="444441"/>
                </a:solidFill>
                <a:latin typeface="Calibri" pitchFamily="34" charset="0"/>
                <a:ea typeface="Calibri" pitchFamily="34" charset="-122"/>
                <a:cs typeface="Calibri" pitchFamily="34" charset="-120"/>
              </a:rPr>
              <a:t>Think about how confident language shapes trust</a:t>
            </a:r>
            <a:endParaRPr lang="en-US" sz="1000" dirty="0"/>
          </a:p>
        </p:txBody>
      </p:sp>
      <p:sp>
        <p:nvSpPr>
          <p:cNvPr id="27" name="Text 25"/>
          <p:cNvSpPr/>
          <p:nvPr/>
        </p:nvSpPr>
        <p:spPr>
          <a:xfrm>
            <a:off x="320040" y="4974336"/>
            <a:ext cx="8503920" cy="201168"/>
          </a:xfrm>
          <a:prstGeom prst="rect">
            <a:avLst/>
          </a:prstGeom>
          <a:noFill/>
          <a:ln/>
        </p:spPr>
        <p:txBody>
          <a:bodyPr wrap="square" rtlCol="0" anchor="ctr"/>
          <a:lstStyle/>
          <a:p>
            <a:pPr marL="0" indent="0" algn="ctr">
              <a:buNone/>
            </a:pPr>
            <a:r>
              <a:rPr lang="en-US" sz="900" i="1" dirty="0">
                <a:solidFill>
                  <a:srgbClr val="B4B2A9"/>
                </a:solidFill>
                <a:latin typeface="Calibri" pitchFamily="34" charset="0"/>
                <a:ea typeface="Calibri" pitchFamily="34" charset="-122"/>
                <a:cs typeface="Calibri" pitchFamily="34" charset="-120"/>
              </a:rPr>
              <a:t>Hint: the response contains at least two numerical contradictions.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11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BIAS IN AI</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is AI bias?</a:t>
            </a:r>
            <a:endParaRPr lang="en-US" sz="2000" dirty="0"/>
          </a:p>
        </p:txBody>
      </p:sp>
      <p:sp>
        <p:nvSpPr>
          <p:cNvPr id="9" name="Shape 7"/>
          <p:cNvSpPr/>
          <p:nvPr/>
        </p:nvSpPr>
        <p:spPr>
          <a:xfrm>
            <a:off x="320040" y="960120"/>
            <a:ext cx="8503920" cy="1234440"/>
          </a:xfrm>
          <a:prstGeom prst="roundRect">
            <a:avLst>
              <a:gd name="adj" fmla="val 7407"/>
            </a:avLst>
          </a:prstGeom>
          <a:solidFill>
            <a:srgbClr val="EEEDFE"/>
          </a:solidFill>
          <a:ln w="19050">
            <a:solidFill>
              <a:srgbClr val="7F77DD"/>
            </a:solidFill>
            <a:prstDash val="solid"/>
          </a:ln>
        </p:spPr>
        <p:txBody>
          <a:bodyPr/>
          <a:lstStyle/>
          <a:p>
            <a:endParaRPr lang="en-US"/>
          </a:p>
        </p:txBody>
      </p:sp>
      <p:sp>
        <p:nvSpPr>
          <p:cNvPr id="10" name="Shape 8"/>
          <p:cNvSpPr/>
          <p:nvPr/>
        </p:nvSpPr>
        <p:spPr>
          <a:xfrm>
            <a:off x="320040" y="960120"/>
            <a:ext cx="64008" cy="1234440"/>
          </a:xfrm>
          <a:prstGeom prst="rect">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530352" y="1024128"/>
            <a:ext cx="1188720" cy="365760"/>
          </a:xfrm>
          <a:prstGeom prst="rect">
            <a:avLst/>
          </a:prstGeom>
          <a:noFill/>
          <a:ln/>
        </p:spPr>
        <p:txBody>
          <a:bodyPr wrap="square" rtlCol="0" anchor="ctr"/>
          <a:lstStyle/>
          <a:p>
            <a:pPr marL="0" indent="0">
              <a:buNone/>
            </a:pPr>
            <a:r>
              <a:rPr lang="en-US" sz="1600" b="1" dirty="0">
                <a:solidFill>
                  <a:srgbClr val="3C3489"/>
                </a:solidFill>
                <a:latin typeface="Calibri" pitchFamily="34" charset="0"/>
                <a:ea typeface="Calibri" pitchFamily="34" charset="-122"/>
                <a:cs typeface="Calibri" pitchFamily="34" charset="-120"/>
              </a:rPr>
              <a:t>AI bias:</a:t>
            </a:r>
            <a:endParaRPr lang="en-US" sz="1600" dirty="0"/>
          </a:p>
        </p:txBody>
      </p:sp>
      <p:sp>
        <p:nvSpPr>
          <p:cNvPr id="12" name="Text 10"/>
          <p:cNvSpPr/>
          <p:nvPr/>
        </p:nvSpPr>
        <p:spPr>
          <a:xfrm>
            <a:off x="1536192" y="1024128"/>
            <a:ext cx="7040880" cy="365760"/>
          </a:xfrm>
          <a:prstGeom prst="rect">
            <a:avLst/>
          </a:prstGeom>
          <a:noFill/>
          <a:ln/>
        </p:spPr>
        <p:txBody>
          <a:bodyPr wrap="square" rtlCol="0" anchor="ctr"/>
          <a:lstStyle/>
          <a:p>
            <a:pPr marL="0" indent="0">
              <a:buNone/>
            </a:pPr>
            <a:r>
              <a:rPr lang="en-US" sz="1400" dirty="0">
                <a:solidFill>
                  <a:srgbClr val="3C3489"/>
                </a:solidFill>
                <a:latin typeface="Georgia" pitchFamily="34" charset="0"/>
                <a:ea typeface="Georgia" pitchFamily="34" charset="-122"/>
                <a:cs typeface="Georgia" pitchFamily="34" charset="-120"/>
              </a:rPr>
              <a:t>when AI systems produce outputs that systematically favour or disadvantage certain groups, topics, or perspectives.</a:t>
            </a:r>
            <a:endParaRPr lang="en-US" sz="1400" dirty="0"/>
          </a:p>
        </p:txBody>
      </p:sp>
      <p:sp>
        <p:nvSpPr>
          <p:cNvPr id="13" name="Text 11"/>
          <p:cNvSpPr/>
          <p:nvPr/>
        </p:nvSpPr>
        <p:spPr>
          <a:xfrm>
            <a:off x="530352" y="1371600"/>
            <a:ext cx="8046720" cy="384048"/>
          </a:xfrm>
          <a:prstGeom prst="rect">
            <a:avLst/>
          </a:prstGeom>
          <a:noFill/>
          <a:ln/>
        </p:spPr>
        <p:txBody>
          <a:bodyPr wrap="square" rtlCol="0" anchor="ctr"/>
          <a:lstStyle/>
          <a:p>
            <a:pPr marL="0" indent="0">
              <a:buNone/>
            </a:pPr>
            <a:r>
              <a:rPr lang="en-US" sz="1200" i="1" dirty="0">
                <a:solidFill>
                  <a:srgbClr val="534AB7"/>
                </a:solidFill>
                <a:latin typeface="Calibri" pitchFamily="34" charset="0"/>
                <a:ea typeface="Calibri" pitchFamily="34" charset="-122"/>
                <a:cs typeface="Calibri" pitchFamily="34" charset="-120"/>
              </a:rPr>
              <a:t>Bias is not intentional. It is inherited from the data the model was trained on — and from the people who made design decisions.</a:t>
            </a:r>
            <a:endParaRPr lang="en-US" sz="1200" dirty="0"/>
          </a:p>
        </p:txBody>
      </p:sp>
      <p:sp>
        <p:nvSpPr>
          <p:cNvPr id="14" name="Shape 12"/>
          <p:cNvSpPr/>
          <p:nvPr/>
        </p:nvSpPr>
        <p:spPr>
          <a:xfrm>
            <a:off x="320040" y="2377440"/>
            <a:ext cx="2743200" cy="2395728"/>
          </a:xfrm>
          <a:prstGeom prst="roundRect">
            <a:avLst>
              <a:gd name="adj" fmla="val 3817"/>
            </a:avLst>
          </a:prstGeom>
          <a:solidFill>
            <a:srgbClr val="EEEDFE"/>
          </a:solidFill>
          <a:ln w="9525">
            <a:solidFill>
              <a:srgbClr val="7F77DD"/>
            </a:solidFill>
            <a:prstDash val="solid"/>
          </a:ln>
        </p:spPr>
        <p:txBody>
          <a:bodyPr/>
          <a:lstStyle/>
          <a:p>
            <a:endParaRPr lang="en-US"/>
          </a:p>
        </p:txBody>
      </p:sp>
      <p:sp>
        <p:nvSpPr>
          <p:cNvPr id="15" name="Text 13"/>
          <p:cNvSpPr/>
          <p:nvPr/>
        </p:nvSpPr>
        <p:spPr>
          <a:xfrm>
            <a:off x="320040" y="2441448"/>
            <a:ext cx="2743200" cy="50292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6" name="Text 14"/>
          <p:cNvSpPr/>
          <p:nvPr/>
        </p:nvSpPr>
        <p:spPr>
          <a:xfrm>
            <a:off x="411480" y="2944368"/>
            <a:ext cx="2560320" cy="384048"/>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Data bias</a:t>
            </a:r>
            <a:endParaRPr lang="en-US" sz="1300" dirty="0"/>
          </a:p>
        </p:txBody>
      </p:sp>
      <p:sp>
        <p:nvSpPr>
          <p:cNvPr id="17" name="Text 15"/>
          <p:cNvSpPr/>
          <p:nvPr/>
        </p:nvSpPr>
        <p:spPr>
          <a:xfrm>
            <a:off x="411480" y="3337560"/>
            <a:ext cx="2560320" cy="1298448"/>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Training data reflects the internet — which over-represents certain languages, cultures, demographics, and viewpoints. Underrepresented groups have less influence on what the model learns.</a:t>
            </a:r>
            <a:endParaRPr lang="en-US" sz="1050" dirty="0"/>
          </a:p>
        </p:txBody>
      </p:sp>
      <p:sp>
        <p:nvSpPr>
          <p:cNvPr id="18" name="Shape 16"/>
          <p:cNvSpPr/>
          <p:nvPr/>
        </p:nvSpPr>
        <p:spPr>
          <a:xfrm>
            <a:off x="3200400" y="2377440"/>
            <a:ext cx="2743200" cy="2395728"/>
          </a:xfrm>
          <a:prstGeom prst="roundRect">
            <a:avLst>
              <a:gd name="adj" fmla="val 3817"/>
            </a:avLst>
          </a:prstGeom>
          <a:solidFill>
            <a:srgbClr val="E1F5EE"/>
          </a:solidFill>
          <a:ln w="9525">
            <a:solidFill>
              <a:srgbClr val="1D9E75"/>
            </a:solidFill>
            <a:prstDash val="solid"/>
          </a:ln>
        </p:spPr>
        <p:txBody>
          <a:bodyPr/>
          <a:lstStyle/>
          <a:p>
            <a:endParaRPr lang="en-US"/>
          </a:p>
        </p:txBody>
      </p:sp>
      <p:sp>
        <p:nvSpPr>
          <p:cNvPr id="19" name="Text 17"/>
          <p:cNvSpPr/>
          <p:nvPr/>
        </p:nvSpPr>
        <p:spPr>
          <a:xfrm>
            <a:off x="3200400" y="2441448"/>
            <a:ext cx="2743200" cy="50292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0" name="Text 18"/>
          <p:cNvSpPr/>
          <p:nvPr/>
        </p:nvSpPr>
        <p:spPr>
          <a:xfrm>
            <a:off x="3291840" y="2944368"/>
            <a:ext cx="2560320" cy="384048"/>
          </a:xfrm>
          <a:prstGeom prst="rect">
            <a:avLst/>
          </a:prstGeom>
          <a:noFill/>
          <a:ln/>
        </p:spPr>
        <p:txBody>
          <a:bodyPr wrap="square" rtlCol="0" anchor="ctr"/>
          <a:lstStyle/>
          <a:p>
            <a:pPr marL="0" indent="0" algn="ctr">
              <a:buNone/>
            </a:pPr>
            <a:r>
              <a:rPr lang="en-US" sz="1300" b="1" dirty="0">
                <a:solidFill>
                  <a:srgbClr val="085041"/>
                </a:solidFill>
                <a:latin typeface="Calibri" pitchFamily="34" charset="0"/>
                <a:ea typeface="Calibri" pitchFamily="34" charset="-122"/>
                <a:cs typeface="Calibri" pitchFamily="34" charset="-120"/>
              </a:rPr>
              <a:t>Annotation bias</a:t>
            </a:r>
            <a:endParaRPr lang="en-US" sz="1300" dirty="0"/>
          </a:p>
        </p:txBody>
      </p:sp>
      <p:sp>
        <p:nvSpPr>
          <p:cNvPr id="21" name="Text 19"/>
          <p:cNvSpPr/>
          <p:nvPr/>
        </p:nvSpPr>
        <p:spPr>
          <a:xfrm>
            <a:off x="3291840" y="3337560"/>
            <a:ext cx="2560320" cy="1298448"/>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Human trainers who rate responses bring their own perspectives, cultural contexts, and unconscious preferences. These preferences get encoded into the model.</a:t>
            </a:r>
            <a:endParaRPr lang="en-US" sz="1050" dirty="0"/>
          </a:p>
        </p:txBody>
      </p:sp>
      <p:sp>
        <p:nvSpPr>
          <p:cNvPr id="22" name="Shape 20"/>
          <p:cNvSpPr/>
          <p:nvPr/>
        </p:nvSpPr>
        <p:spPr>
          <a:xfrm>
            <a:off x="6080760" y="2377440"/>
            <a:ext cx="2743200" cy="2395728"/>
          </a:xfrm>
          <a:prstGeom prst="roundRect">
            <a:avLst>
              <a:gd name="adj" fmla="val 3817"/>
            </a:avLst>
          </a:prstGeom>
          <a:solidFill>
            <a:srgbClr val="FAEEDA"/>
          </a:solidFill>
          <a:ln w="9525">
            <a:solidFill>
              <a:srgbClr val="EF9F27"/>
            </a:solidFill>
            <a:prstDash val="solid"/>
          </a:ln>
        </p:spPr>
        <p:txBody>
          <a:bodyPr/>
          <a:lstStyle/>
          <a:p>
            <a:endParaRPr lang="en-US"/>
          </a:p>
        </p:txBody>
      </p:sp>
      <p:sp>
        <p:nvSpPr>
          <p:cNvPr id="23" name="Text 21"/>
          <p:cNvSpPr/>
          <p:nvPr/>
        </p:nvSpPr>
        <p:spPr>
          <a:xfrm>
            <a:off x="6080760" y="2441448"/>
            <a:ext cx="2743200" cy="50292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4" name="Text 22"/>
          <p:cNvSpPr/>
          <p:nvPr/>
        </p:nvSpPr>
        <p:spPr>
          <a:xfrm>
            <a:off x="6172200" y="2944368"/>
            <a:ext cx="2560320" cy="384048"/>
          </a:xfrm>
          <a:prstGeom prst="rect">
            <a:avLst/>
          </a:prstGeom>
          <a:noFill/>
          <a:ln/>
        </p:spPr>
        <p:txBody>
          <a:bodyPr wrap="square" rtlCol="0" anchor="ctr"/>
          <a:lstStyle/>
          <a:p>
            <a:pPr marL="0" indent="0" algn="ctr">
              <a:buNone/>
            </a:pPr>
            <a:r>
              <a:rPr lang="en-US" sz="1300" b="1" dirty="0">
                <a:solidFill>
                  <a:srgbClr val="633806"/>
                </a:solidFill>
                <a:latin typeface="Calibri" pitchFamily="34" charset="0"/>
                <a:ea typeface="Calibri" pitchFamily="34" charset="-122"/>
                <a:cs typeface="Calibri" pitchFamily="34" charset="-120"/>
              </a:rPr>
              <a:t>Design bias</a:t>
            </a:r>
            <a:endParaRPr lang="en-US" sz="1300" dirty="0"/>
          </a:p>
        </p:txBody>
      </p:sp>
      <p:sp>
        <p:nvSpPr>
          <p:cNvPr id="25" name="Text 23"/>
          <p:cNvSpPr/>
          <p:nvPr/>
        </p:nvSpPr>
        <p:spPr>
          <a:xfrm>
            <a:off x="6172200" y="3337560"/>
            <a:ext cx="2560320" cy="1298448"/>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Choices made by developers — what tasks to optimise for, what languages to prioritise, what content policies to apply — all introduce bias into the final product.</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12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BIAS IN AI</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How bias shows up in practice</a:t>
            </a:r>
            <a:endParaRPr lang="en-US" sz="2000" dirty="0"/>
          </a:p>
        </p:txBody>
      </p:sp>
      <p:sp>
        <p:nvSpPr>
          <p:cNvPr id="9" name="Shape 7"/>
          <p:cNvSpPr/>
          <p:nvPr/>
        </p:nvSpPr>
        <p:spPr>
          <a:xfrm>
            <a:off x="320040" y="969264"/>
            <a:ext cx="8503920" cy="868680"/>
          </a:xfrm>
          <a:prstGeom prst="roundRect">
            <a:avLst>
              <a:gd name="adj" fmla="val 7368"/>
            </a:avLst>
          </a:prstGeom>
          <a:solidFill>
            <a:srgbClr val="EEEDFE"/>
          </a:solidFill>
          <a:ln w="6350">
            <a:solidFill>
              <a:srgbClr val="7F77DD"/>
            </a:solidFill>
            <a:prstDash val="solid"/>
          </a:ln>
        </p:spPr>
        <p:txBody>
          <a:bodyPr/>
          <a:lstStyle/>
          <a:p>
            <a:endParaRPr lang="en-US"/>
          </a:p>
        </p:txBody>
      </p:sp>
      <p:sp>
        <p:nvSpPr>
          <p:cNvPr id="10" name="Text 8"/>
          <p:cNvSpPr/>
          <p:nvPr/>
        </p:nvSpPr>
        <p:spPr>
          <a:xfrm>
            <a:off x="411480" y="969264"/>
            <a:ext cx="548640" cy="86868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11" name="Text 9"/>
          <p:cNvSpPr/>
          <p:nvPr/>
        </p:nvSpPr>
        <p:spPr>
          <a:xfrm>
            <a:off x="1051560" y="1042416"/>
            <a:ext cx="2926080" cy="320040"/>
          </a:xfrm>
          <a:prstGeom prst="rect">
            <a:avLst/>
          </a:prstGeom>
          <a:noFill/>
          <a:ln/>
        </p:spPr>
        <p:txBody>
          <a:bodyPr wrap="square" rtlCol="0" anchor="ctr"/>
          <a:lstStyle/>
          <a:p>
            <a:pPr marL="0" indent="0">
              <a:buNone/>
            </a:pPr>
            <a:r>
              <a:rPr lang="en-US" sz="1200" b="1" dirty="0">
                <a:solidFill>
                  <a:srgbClr val="3C3489"/>
                </a:solidFill>
                <a:latin typeface="Calibri" pitchFamily="34" charset="0"/>
                <a:ea typeface="Calibri" pitchFamily="34" charset="-122"/>
                <a:cs typeface="Calibri" pitchFamily="34" charset="-120"/>
              </a:rPr>
              <a:t>Language and cultural bias</a:t>
            </a:r>
            <a:endParaRPr lang="en-US" sz="1200" dirty="0"/>
          </a:p>
        </p:txBody>
      </p:sp>
      <p:sp>
        <p:nvSpPr>
          <p:cNvPr id="12" name="Text 10"/>
          <p:cNvSpPr/>
          <p:nvPr/>
        </p:nvSpPr>
        <p:spPr>
          <a:xfrm>
            <a:off x="1051560" y="1371600"/>
            <a:ext cx="4114800" cy="384048"/>
          </a:xfrm>
          <a:prstGeom prst="rect">
            <a:avLst/>
          </a:prstGeom>
          <a:noFill/>
          <a:ln/>
        </p:spPr>
        <p:txBody>
          <a:bodyPr wrap="square" rtlCol="0" anchor="ctr"/>
          <a:lstStyle/>
          <a:p>
            <a:pPr marL="0" indent="0">
              <a:buNone/>
            </a:pPr>
            <a:r>
              <a:rPr lang="en-US" sz="1000" dirty="0">
                <a:solidFill>
                  <a:srgbClr val="444441"/>
                </a:solidFill>
                <a:latin typeface="Calibri" pitchFamily="34" charset="0"/>
                <a:ea typeface="Calibri" pitchFamily="34" charset="-122"/>
                <a:cs typeface="Calibri" pitchFamily="34" charset="-120"/>
              </a:rPr>
              <a:t>Models trained predominantly on English internet text may perform worse on other languages, miss cultural context, or default to Western perspectives on ambiguous topics.</a:t>
            </a:r>
            <a:endParaRPr lang="en-US" sz="1000" dirty="0"/>
          </a:p>
        </p:txBody>
      </p:sp>
      <p:sp>
        <p:nvSpPr>
          <p:cNvPr id="13" name="Shape 11"/>
          <p:cNvSpPr/>
          <p:nvPr/>
        </p:nvSpPr>
        <p:spPr>
          <a:xfrm>
            <a:off x="5349240" y="1078992"/>
            <a:ext cx="3337560" cy="640080"/>
          </a:xfrm>
          <a:prstGeom prst="roundRect">
            <a:avLst>
              <a:gd name="adj" fmla="val 8571"/>
            </a:avLst>
          </a:prstGeom>
          <a:solidFill>
            <a:srgbClr val="FFFFFF"/>
          </a:solidFill>
          <a:ln w="6350">
            <a:solidFill>
              <a:srgbClr val="7F77DD"/>
            </a:solidFill>
            <a:prstDash val="solid"/>
          </a:ln>
        </p:spPr>
        <p:txBody>
          <a:bodyPr/>
          <a:lstStyle/>
          <a:p>
            <a:endParaRPr lang="en-US"/>
          </a:p>
        </p:txBody>
      </p:sp>
      <p:sp>
        <p:nvSpPr>
          <p:cNvPr id="14" name="Text 12"/>
          <p:cNvSpPr/>
          <p:nvPr/>
        </p:nvSpPr>
        <p:spPr>
          <a:xfrm>
            <a:off x="5458968" y="1078992"/>
            <a:ext cx="3154680" cy="640080"/>
          </a:xfrm>
          <a:prstGeom prst="rect">
            <a:avLst/>
          </a:prstGeom>
          <a:noFill/>
          <a:ln/>
        </p:spPr>
        <p:txBody>
          <a:bodyPr wrap="square" rtlCol="0" anchor="ctr"/>
          <a:lstStyle/>
          <a:p>
            <a:pPr marL="0" indent="0">
              <a:buNone/>
            </a:pPr>
            <a:r>
              <a:rPr lang="en-US" sz="950" i="1" dirty="0">
                <a:solidFill>
                  <a:srgbClr val="3C3489"/>
                </a:solidFill>
                <a:latin typeface="Calibri" pitchFamily="34" charset="0"/>
                <a:ea typeface="Calibri" pitchFamily="34" charset="-122"/>
                <a:cs typeface="Calibri" pitchFamily="34" charset="-120"/>
              </a:rPr>
              <a:t>💡 Ask AI about a historical event and notice whose perspective it centres.</a:t>
            </a:r>
            <a:endParaRPr lang="en-US" sz="950" dirty="0"/>
          </a:p>
        </p:txBody>
      </p:sp>
      <p:sp>
        <p:nvSpPr>
          <p:cNvPr id="15" name="Shape 13"/>
          <p:cNvSpPr/>
          <p:nvPr/>
        </p:nvSpPr>
        <p:spPr>
          <a:xfrm>
            <a:off x="320040" y="1956816"/>
            <a:ext cx="8503920" cy="868680"/>
          </a:xfrm>
          <a:prstGeom prst="roundRect">
            <a:avLst>
              <a:gd name="adj" fmla="val 7368"/>
            </a:avLst>
          </a:prstGeom>
          <a:solidFill>
            <a:srgbClr val="F1EFE8"/>
          </a:solidFill>
          <a:ln w="6350">
            <a:solidFill>
              <a:srgbClr val="B4B2A9"/>
            </a:solidFill>
            <a:prstDash val="solid"/>
          </a:ln>
        </p:spPr>
        <p:txBody>
          <a:bodyPr/>
          <a:lstStyle/>
          <a:p>
            <a:endParaRPr lang="en-US"/>
          </a:p>
        </p:txBody>
      </p:sp>
      <p:sp>
        <p:nvSpPr>
          <p:cNvPr id="16" name="Text 14"/>
          <p:cNvSpPr/>
          <p:nvPr/>
        </p:nvSpPr>
        <p:spPr>
          <a:xfrm>
            <a:off x="411480" y="1956816"/>
            <a:ext cx="548640" cy="86868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17" name="Text 15"/>
          <p:cNvSpPr/>
          <p:nvPr/>
        </p:nvSpPr>
        <p:spPr>
          <a:xfrm>
            <a:off x="1051560" y="2029968"/>
            <a:ext cx="2926080" cy="320040"/>
          </a:xfrm>
          <a:prstGeom prst="rect">
            <a:avLst/>
          </a:prstGeom>
          <a:noFill/>
          <a:ln/>
        </p:spPr>
        <p:txBody>
          <a:bodyPr wrap="square" rtlCol="0" anchor="ctr"/>
          <a:lstStyle/>
          <a:p>
            <a:pPr marL="0" indent="0">
              <a:buNone/>
            </a:pPr>
            <a:r>
              <a:rPr lang="en-US" sz="1200" b="1" dirty="0">
                <a:solidFill>
                  <a:srgbClr val="444441"/>
                </a:solidFill>
                <a:latin typeface="Calibri" pitchFamily="34" charset="0"/>
                <a:ea typeface="Calibri" pitchFamily="34" charset="-122"/>
                <a:cs typeface="Calibri" pitchFamily="34" charset="-120"/>
              </a:rPr>
              <a:t>Demographic representation</a:t>
            </a:r>
            <a:endParaRPr lang="en-US" sz="1200" dirty="0"/>
          </a:p>
        </p:txBody>
      </p:sp>
      <p:sp>
        <p:nvSpPr>
          <p:cNvPr id="18" name="Text 16"/>
          <p:cNvSpPr/>
          <p:nvPr/>
        </p:nvSpPr>
        <p:spPr>
          <a:xfrm>
            <a:off x="1051560" y="2359152"/>
            <a:ext cx="4114800" cy="384048"/>
          </a:xfrm>
          <a:prstGeom prst="rect">
            <a:avLst/>
          </a:prstGeom>
          <a:noFill/>
          <a:ln/>
        </p:spPr>
        <p:txBody>
          <a:bodyPr wrap="square" rtlCol="0" anchor="ctr"/>
          <a:lstStyle/>
          <a:p>
            <a:pPr marL="0" indent="0">
              <a:buNone/>
            </a:pPr>
            <a:r>
              <a:rPr lang="en-US" sz="1000" dirty="0">
                <a:solidFill>
                  <a:srgbClr val="444441"/>
                </a:solidFill>
                <a:latin typeface="Calibri" pitchFamily="34" charset="0"/>
                <a:ea typeface="Calibri" pitchFamily="34" charset="-122"/>
                <a:cs typeface="Calibri" pitchFamily="34" charset="-120"/>
              </a:rPr>
              <a:t>Image generation and language models can reproduce stereotypes about gender, race, age, and profession — defaulting to dominant-group representations when prompts are ambiguous.</a:t>
            </a:r>
            <a:endParaRPr lang="en-US" sz="1000" dirty="0"/>
          </a:p>
        </p:txBody>
      </p:sp>
      <p:sp>
        <p:nvSpPr>
          <p:cNvPr id="19" name="Shape 17"/>
          <p:cNvSpPr/>
          <p:nvPr/>
        </p:nvSpPr>
        <p:spPr>
          <a:xfrm>
            <a:off x="5349240" y="2066544"/>
            <a:ext cx="3337560" cy="640080"/>
          </a:xfrm>
          <a:prstGeom prst="roundRect">
            <a:avLst>
              <a:gd name="adj" fmla="val 8571"/>
            </a:avLst>
          </a:prstGeom>
          <a:solidFill>
            <a:srgbClr val="FFFFFF"/>
          </a:solidFill>
          <a:ln w="6350">
            <a:solidFill>
              <a:srgbClr val="B4B2A9"/>
            </a:solidFill>
            <a:prstDash val="solid"/>
          </a:ln>
        </p:spPr>
        <p:txBody>
          <a:bodyPr/>
          <a:lstStyle/>
          <a:p>
            <a:endParaRPr lang="en-US"/>
          </a:p>
        </p:txBody>
      </p:sp>
      <p:sp>
        <p:nvSpPr>
          <p:cNvPr id="20" name="Text 18"/>
          <p:cNvSpPr/>
          <p:nvPr/>
        </p:nvSpPr>
        <p:spPr>
          <a:xfrm>
            <a:off x="5458968" y="2066544"/>
            <a:ext cx="3154680" cy="640080"/>
          </a:xfrm>
          <a:prstGeom prst="rect">
            <a:avLst/>
          </a:prstGeom>
          <a:noFill/>
          <a:ln/>
        </p:spPr>
        <p:txBody>
          <a:bodyPr wrap="square" rtlCol="0" anchor="ctr"/>
          <a:lstStyle/>
          <a:p>
            <a:pPr marL="0" indent="0">
              <a:buNone/>
            </a:pPr>
            <a:r>
              <a:rPr lang="en-US" sz="950" i="1" dirty="0">
                <a:solidFill>
                  <a:srgbClr val="444441"/>
                </a:solidFill>
                <a:latin typeface="Calibri" pitchFamily="34" charset="0"/>
                <a:ea typeface="Calibri" pitchFamily="34" charset="-122"/>
                <a:cs typeface="Calibri" pitchFamily="34" charset="-120"/>
              </a:rPr>
              <a:t>💡 Ask an image AI to generate 'a doctor' or 'a CEO' and observe the defaults.</a:t>
            </a:r>
            <a:endParaRPr lang="en-US" sz="950" dirty="0"/>
          </a:p>
        </p:txBody>
      </p:sp>
      <p:sp>
        <p:nvSpPr>
          <p:cNvPr id="21" name="Shape 19"/>
          <p:cNvSpPr/>
          <p:nvPr/>
        </p:nvSpPr>
        <p:spPr>
          <a:xfrm>
            <a:off x="320040" y="2944368"/>
            <a:ext cx="8503920" cy="868680"/>
          </a:xfrm>
          <a:prstGeom prst="roundRect">
            <a:avLst>
              <a:gd name="adj" fmla="val 7368"/>
            </a:avLst>
          </a:prstGeom>
          <a:solidFill>
            <a:srgbClr val="EEEDFE"/>
          </a:solidFill>
          <a:ln w="6350">
            <a:solidFill>
              <a:srgbClr val="7F77DD"/>
            </a:solidFill>
            <a:prstDash val="solid"/>
          </a:ln>
        </p:spPr>
        <p:txBody>
          <a:bodyPr/>
          <a:lstStyle/>
          <a:p>
            <a:endParaRPr lang="en-US"/>
          </a:p>
        </p:txBody>
      </p:sp>
      <p:sp>
        <p:nvSpPr>
          <p:cNvPr id="22" name="Text 20"/>
          <p:cNvSpPr/>
          <p:nvPr/>
        </p:nvSpPr>
        <p:spPr>
          <a:xfrm>
            <a:off x="411480" y="2944368"/>
            <a:ext cx="548640" cy="86868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23" name="Text 21"/>
          <p:cNvSpPr/>
          <p:nvPr/>
        </p:nvSpPr>
        <p:spPr>
          <a:xfrm>
            <a:off x="1051560" y="3017520"/>
            <a:ext cx="2926080" cy="320040"/>
          </a:xfrm>
          <a:prstGeom prst="rect">
            <a:avLst/>
          </a:prstGeom>
          <a:noFill/>
          <a:ln/>
        </p:spPr>
        <p:txBody>
          <a:bodyPr wrap="square" rtlCol="0" anchor="ctr"/>
          <a:lstStyle/>
          <a:p>
            <a:pPr marL="0" indent="0">
              <a:buNone/>
            </a:pPr>
            <a:r>
              <a:rPr lang="en-US" sz="1200" b="1" dirty="0">
                <a:solidFill>
                  <a:srgbClr val="3C3489"/>
                </a:solidFill>
                <a:latin typeface="Calibri" pitchFamily="34" charset="0"/>
                <a:ea typeface="Calibri" pitchFamily="34" charset="-122"/>
                <a:cs typeface="Calibri" pitchFamily="34" charset="-120"/>
              </a:rPr>
              <a:t>Topic and viewpoint weighting</a:t>
            </a:r>
            <a:endParaRPr lang="en-US" sz="1200" dirty="0"/>
          </a:p>
        </p:txBody>
      </p:sp>
      <p:sp>
        <p:nvSpPr>
          <p:cNvPr id="24" name="Text 22"/>
          <p:cNvSpPr/>
          <p:nvPr/>
        </p:nvSpPr>
        <p:spPr>
          <a:xfrm>
            <a:off x="1051560" y="3346704"/>
            <a:ext cx="4114800" cy="384048"/>
          </a:xfrm>
          <a:prstGeom prst="rect">
            <a:avLst/>
          </a:prstGeom>
          <a:noFill/>
          <a:ln/>
        </p:spPr>
        <p:txBody>
          <a:bodyPr wrap="square" rtlCol="0" anchor="ctr"/>
          <a:lstStyle/>
          <a:p>
            <a:pPr marL="0" indent="0">
              <a:buNone/>
            </a:pPr>
            <a:r>
              <a:rPr lang="en-US" sz="1000" dirty="0">
                <a:solidFill>
                  <a:srgbClr val="444441"/>
                </a:solidFill>
                <a:latin typeface="Calibri" pitchFamily="34" charset="0"/>
                <a:ea typeface="Calibri" pitchFamily="34" charset="-122"/>
                <a:cs typeface="Calibri" pitchFamily="34" charset="-120"/>
              </a:rPr>
              <a:t>Topics heavily covered in training data get more confident, detailed responses. Underrepresented topics get thinner, sometimes inaccurate coverage.</a:t>
            </a:r>
            <a:endParaRPr lang="en-US" sz="1000" dirty="0"/>
          </a:p>
        </p:txBody>
      </p:sp>
      <p:sp>
        <p:nvSpPr>
          <p:cNvPr id="25" name="Shape 23"/>
          <p:cNvSpPr/>
          <p:nvPr/>
        </p:nvSpPr>
        <p:spPr>
          <a:xfrm>
            <a:off x="5349240" y="3054096"/>
            <a:ext cx="3337560" cy="640080"/>
          </a:xfrm>
          <a:prstGeom prst="roundRect">
            <a:avLst>
              <a:gd name="adj" fmla="val 8571"/>
            </a:avLst>
          </a:prstGeom>
          <a:solidFill>
            <a:srgbClr val="FFFFFF"/>
          </a:solidFill>
          <a:ln w="6350">
            <a:solidFill>
              <a:srgbClr val="7F77DD"/>
            </a:solidFill>
            <a:prstDash val="solid"/>
          </a:ln>
        </p:spPr>
        <p:txBody>
          <a:bodyPr/>
          <a:lstStyle/>
          <a:p>
            <a:endParaRPr lang="en-US"/>
          </a:p>
        </p:txBody>
      </p:sp>
      <p:sp>
        <p:nvSpPr>
          <p:cNvPr id="26" name="Text 24"/>
          <p:cNvSpPr/>
          <p:nvPr/>
        </p:nvSpPr>
        <p:spPr>
          <a:xfrm>
            <a:off x="5458968" y="3054096"/>
            <a:ext cx="3154680" cy="640080"/>
          </a:xfrm>
          <a:prstGeom prst="rect">
            <a:avLst/>
          </a:prstGeom>
          <a:noFill/>
          <a:ln/>
        </p:spPr>
        <p:txBody>
          <a:bodyPr wrap="square" rtlCol="0" anchor="ctr"/>
          <a:lstStyle/>
          <a:p>
            <a:pPr marL="0" indent="0">
              <a:buNone/>
            </a:pPr>
            <a:r>
              <a:rPr lang="en-US" sz="950" i="1" dirty="0">
                <a:solidFill>
                  <a:srgbClr val="3C3489"/>
                </a:solidFill>
                <a:latin typeface="Calibri" pitchFamily="34" charset="0"/>
                <a:ea typeface="Calibri" pitchFamily="34" charset="-122"/>
                <a:cs typeface="Calibri" pitchFamily="34" charset="-120"/>
              </a:rPr>
              <a:t>💡 Compare AI's confidence on a mainstream topic vs. a minority cultural tradition.</a:t>
            </a:r>
            <a:endParaRPr lang="en-US" sz="950" dirty="0"/>
          </a:p>
        </p:txBody>
      </p:sp>
      <p:sp>
        <p:nvSpPr>
          <p:cNvPr id="27" name="Shape 25"/>
          <p:cNvSpPr/>
          <p:nvPr/>
        </p:nvSpPr>
        <p:spPr>
          <a:xfrm>
            <a:off x="320040" y="3931920"/>
            <a:ext cx="8503920" cy="868680"/>
          </a:xfrm>
          <a:prstGeom prst="roundRect">
            <a:avLst>
              <a:gd name="adj" fmla="val 7368"/>
            </a:avLst>
          </a:prstGeom>
          <a:solidFill>
            <a:srgbClr val="F1EFE8"/>
          </a:solidFill>
          <a:ln w="6350">
            <a:solidFill>
              <a:srgbClr val="B4B2A9"/>
            </a:solidFill>
            <a:prstDash val="solid"/>
          </a:ln>
        </p:spPr>
        <p:txBody>
          <a:bodyPr/>
          <a:lstStyle/>
          <a:p>
            <a:endParaRPr lang="en-US"/>
          </a:p>
        </p:txBody>
      </p:sp>
      <p:sp>
        <p:nvSpPr>
          <p:cNvPr id="28" name="Text 26"/>
          <p:cNvSpPr/>
          <p:nvPr/>
        </p:nvSpPr>
        <p:spPr>
          <a:xfrm>
            <a:off x="411480" y="3931920"/>
            <a:ext cx="548640" cy="868680"/>
          </a:xfrm>
          <a:prstGeom prst="rect">
            <a:avLst/>
          </a:prstGeom>
          <a:noFill/>
          <a:ln/>
        </p:spPr>
        <p:txBody>
          <a:bodyPr wrap="square" rtlCol="0" anchor="ctr"/>
          <a:lstStyle/>
          <a:p>
            <a:pPr marL="0" indent="0" algn="ctr">
              <a:buNone/>
            </a:pPr>
            <a:r>
              <a:rPr lang="en-US" sz="2200" dirty="0">
                <a:solidFill>
                  <a:srgbClr val="000000"/>
                </a:solidFill>
              </a:rPr>
              <a:t>🔄</a:t>
            </a:r>
            <a:endParaRPr lang="en-US" sz="2200" dirty="0"/>
          </a:p>
        </p:txBody>
      </p:sp>
      <p:sp>
        <p:nvSpPr>
          <p:cNvPr id="29" name="Text 27"/>
          <p:cNvSpPr/>
          <p:nvPr/>
        </p:nvSpPr>
        <p:spPr>
          <a:xfrm>
            <a:off x="1051560" y="4005072"/>
            <a:ext cx="2926080" cy="320040"/>
          </a:xfrm>
          <a:prstGeom prst="rect">
            <a:avLst/>
          </a:prstGeom>
          <a:noFill/>
          <a:ln/>
        </p:spPr>
        <p:txBody>
          <a:bodyPr wrap="square" rtlCol="0" anchor="ctr"/>
          <a:lstStyle/>
          <a:p>
            <a:pPr marL="0" indent="0">
              <a:buNone/>
            </a:pPr>
            <a:r>
              <a:rPr lang="en-US" sz="1200" b="1" dirty="0">
                <a:solidFill>
                  <a:srgbClr val="444441"/>
                </a:solidFill>
                <a:latin typeface="Calibri" pitchFamily="34" charset="0"/>
                <a:ea typeface="Calibri" pitchFamily="34" charset="-122"/>
                <a:cs typeface="Calibri" pitchFamily="34" charset="-120"/>
              </a:rPr>
              <a:t>Reinforcing existing patterns</a:t>
            </a:r>
            <a:endParaRPr lang="en-US" sz="1200" dirty="0"/>
          </a:p>
        </p:txBody>
      </p:sp>
      <p:sp>
        <p:nvSpPr>
          <p:cNvPr id="30" name="Text 28"/>
          <p:cNvSpPr/>
          <p:nvPr/>
        </p:nvSpPr>
        <p:spPr>
          <a:xfrm>
            <a:off x="1051560" y="4334256"/>
            <a:ext cx="4114800" cy="384048"/>
          </a:xfrm>
          <a:prstGeom prst="rect">
            <a:avLst/>
          </a:prstGeom>
          <a:noFill/>
          <a:ln/>
        </p:spPr>
        <p:txBody>
          <a:bodyPr wrap="square" rtlCol="0" anchor="ctr"/>
          <a:lstStyle/>
          <a:p>
            <a:pPr marL="0" indent="0">
              <a:buNone/>
            </a:pPr>
            <a:r>
              <a:rPr lang="en-US" sz="1000" dirty="0">
                <a:solidFill>
                  <a:srgbClr val="444441"/>
                </a:solidFill>
                <a:latin typeface="Calibri" pitchFamily="34" charset="0"/>
                <a:ea typeface="Calibri" pitchFamily="34" charset="-122"/>
                <a:cs typeface="Calibri" pitchFamily="34" charset="-120"/>
              </a:rPr>
              <a:t>If biased information is widely available online, AI learns from it. The model can perpetuate and amplify the biases present in the data it consumed.</a:t>
            </a:r>
            <a:endParaRPr lang="en-US" sz="1000" dirty="0"/>
          </a:p>
        </p:txBody>
      </p:sp>
      <p:sp>
        <p:nvSpPr>
          <p:cNvPr id="31" name="Shape 29"/>
          <p:cNvSpPr/>
          <p:nvPr/>
        </p:nvSpPr>
        <p:spPr>
          <a:xfrm>
            <a:off x="5349240" y="4041648"/>
            <a:ext cx="3337560" cy="640080"/>
          </a:xfrm>
          <a:prstGeom prst="roundRect">
            <a:avLst>
              <a:gd name="adj" fmla="val 8571"/>
            </a:avLst>
          </a:prstGeom>
          <a:solidFill>
            <a:srgbClr val="FFFFFF"/>
          </a:solidFill>
          <a:ln w="6350">
            <a:solidFill>
              <a:srgbClr val="B4B2A9"/>
            </a:solidFill>
            <a:prstDash val="solid"/>
          </a:ln>
        </p:spPr>
        <p:txBody>
          <a:bodyPr/>
          <a:lstStyle/>
          <a:p>
            <a:endParaRPr lang="en-US"/>
          </a:p>
        </p:txBody>
      </p:sp>
      <p:sp>
        <p:nvSpPr>
          <p:cNvPr id="32" name="Text 30"/>
          <p:cNvSpPr/>
          <p:nvPr/>
        </p:nvSpPr>
        <p:spPr>
          <a:xfrm>
            <a:off x="5458968" y="4041648"/>
            <a:ext cx="3154680" cy="640080"/>
          </a:xfrm>
          <a:prstGeom prst="rect">
            <a:avLst/>
          </a:prstGeom>
          <a:noFill/>
          <a:ln/>
        </p:spPr>
        <p:txBody>
          <a:bodyPr wrap="square" rtlCol="0" anchor="ctr"/>
          <a:lstStyle/>
          <a:p>
            <a:pPr marL="0" indent="0">
              <a:buNone/>
            </a:pPr>
            <a:r>
              <a:rPr lang="en-US" sz="950" i="1" dirty="0">
                <a:solidFill>
                  <a:srgbClr val="444441"/>
                </a:solidFill>
                <a:latin typeface="Calibri" pitchFamily="34" charset="0"/>
                <a:ea typeface="Calibri" pitchFamily="34" charset="-122"/>
                <a:cs typeface="Calibri" pitchFamily="34" charset="-120"/>
              </a:rPr>
              <a:t>💡 AI trained on historical job ads may associate professions with genders.</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13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BIAS IN AI</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Being a critical AI user — what to watch for</a:t>
            </a:r>
            <a:endParaRPr lang="en-US" sz="2000" dirty="0"/>
          </a:p>
        </p:txBody>
      </p:sp>
      <p:sp>
        <p:nvSpPr>
          <p:cNvPr id="9" name="Shape 7"/>
          <p:cNvSpPr/>
          <p:nvPr/>
        </p:nvSpPr>
        <p:spPr>
          <a:xfrm>
            <a:off x="320040" y="987552"/>
            <a:ext cx="8503920" cy="822960"/>
          </a:xfrm>
          <a:prstGeom prst="roundRect">
            <a:avLst>
              <a:gd name="adj" fmla="val 7778"/>
            </a:avLst>
          </a:prstGeom>
          <a:solidFill>
            <a:srgbClr val="EEEDFE"/>
          </a:solidFill>
          <a:ln w="6350">
            <a:solidFill>
              <a:srgbClr val="7F77DD"/>
            </a:solidFill>
            <a:prstDash val="solid"/>
          </a:ln>
        </p:spPr>
        <p:txBody>
          <a:bodyPr/>
          <a:lstStyle/>
          <a:p>
            <a:endParaRPr lang="en-US"/>
          </a:p>
        </p:txBody>
      </p:sp>
      <p:sp>
        <p:nvSpPr>
          <p:cNvPr id="10" name="Shape 8"/>
          <p:cNvSpPr/>
          <p:nvPr/>
        </p:nvSpPr>
        <p:spPr>
          <a:xfrm>
            <a:off x="411480" y="1143000"/>
            <a:ext cx="512064" cy="512064"/>
          </a:xfrm>
          <a:prstGeom prst="line">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411480" y="114300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2" name="Text 10"/>
          <p:cNvSpPr/>
          <p:nvPr/>
        </p:nvSpPr>
        <p:spPr>
          <a:xfrm>
            <a:off x="1051560" y="1060704"/>
            <a:ext cx="3200400" cy="320040"/>
          </a:xfrm>
          <a:prstGeom prst="rect">
            <a:avLst/>
          </a:prstGeom>
          <a:noFill/>
          <a:ln/>
        </p:spPr>
        <p:txBody>
          <a:bodyPr wrap="square" rtlCol="0" anchor="ctr"/>
          <a:lstStyle/>
          <a:p>
            <a:pPr marL="0" indent="0">
              <a:buNone/>
            </a:pPr>
            <a:r>
              <a:rPr lang="en-US" sz="1300" b="1" dirty="0">
                <a:solidFill>
                  <a:srgbClr val="3C3489"/>
                </a:solidFill>
                <a:latin typeface="Calibri" pitchFamily="34" charset="0"/>
                <a:ea typeface="Calibri" pitchFamily="34" charset="-122"/>
                <a:cs typeface="Calibri" pitchFamily="34" charset="-120"/>
              </a:rPr>
              <a:t>Notice whose perspective is centred</a:t>
            </a:r>
            <a:endParaRPr lang="en-US" sz="1300" dirty="0"/>
          </a:p>
        </p:txBody>
      </p:sp>
      <p:sp>
        <p:nvSpPr>
          <p:cNvPr id="13" name="Text 11"/>
          <p:cNvSpPr/>
          <p:nvPr/>
        </p:nvSpPr>
        <p:spPr>
          <a:xfrm>
            <a:off x="1051560" y="142646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When AI gives you information about a group, culture, or topic — ask whose voice is reflected. Is this one perspective presented as universal?</a:t>
            </a:r>
            <a:endParaRPr lang="en-US" sz="1100" dirty="0"/>
          </a:p>
        </p:txBody>
      </p:sp>
      <p:sp>
        <p:nvSpPr>
          <p:cNvPr id="14" name="Shape 12"/>
          <p:cNvSpPr/>
          <p:nvPr/>
        </p:nvSpPr>
        <p:spPr>
          <a:xfrm>
            <a:off x="320040" y="1947672"/>
            <a:ext cx="8503920" cy="822960"/>
          </a:xfrm>
          <a:prstGeom prst="roundRect">
            <a:avLst>
              <a:gd name="adj" fmla="val 7778"/>
            </a:avLst>
          </a:prstGeom>
          <a:solidFill>
            <a:srgbClr val="E1F5EE"/>
          </a:solidFill>
          <a:ln w="6350">
            <a:solidFill>
              <a:srgbClr val="1D9E75"/>
            </a:solidFill>
            <a:prstDash val="solid"/>
          </a:ln>
        </p:spPr>
        <p:txBody>
          <a:bodyPr/>
          <a:lstStyle/>
          <a:p>
            <a:endParaRPr lang="en-US"/>
          </a:p>
        </p:txBody>
      </p:sp>
      <p:sp>
        <p:nvSpPr>
          <p:cNvPr id="15" name="Shape 13"/>
          <p:cNvSpPr/>
          <p:nvPr/>
        </p:nvSpPr>
        <p:spPr>
          <a:xfrm>
            <a:off x="411480" y="2103120"/>
            <a:ext cx="512064" cy="512064"/>
          </a:xfrm>
          <a:prstGeom prst="line">
            <a:avLst/>
          </a:prstGeom>
          <a:solidFill>
            <a:srgbClr val="1D9E75"/>
          </a:solidFill>
          <a:ln w="12700">
            <a:solidFill>
              <a:srgbClr val="1D9E75"/>
            </a:solidFill>
            <a:prstDash val="solid"/>
          </a:ln>
        </p:spPr>
        <p:txBody>
          <a:bodyPr/>
          <a:lstStyle/>
          <a:p>
            <a:endParaRPr lang="en-US"/>
          </a:p>
        </p:txBody>
      </p:sp>
      <p:sp>
        <p:nvSpPr>
          <p:cNvPr id="16" name="Text 14"/>
          <p:cNvSpPr/>
          <p:nvPr/>
        </p:nvSpPr>
        <p:spPr>
          <a:xfrm>
            <a:off x="411480" y="210312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7" name="Text 15"/>
          <p:cNvSpPr/>
          <p:nvPr/>
        </p:nvSpPr>
        <p:spPr>
          <a:xfrm>
            <a:off x="1051560" y="2020824"/>
            <a:ext cx="3200400" cy="320040"/>
          </a:xfrm>
          <a:prstGeom prst="rect">
            <a:avLst/>
          </a:prstGeom>
          <a:noFill/>
          <a:ln/>
        </p:spPr>
        <p:txBody>
          <a:bodyPr wrap="square" rtlCol="0" anchor="ctr"/>
          <a:lstStyle/>
          <a:p>
            <a:pPr marL="0" indent="0">
              <a:buNone/>
            </a:pPr>
            <a:r>
              <a:rPr lang="en-US" sz="1300" b="1" dirty="0">
                <a:solidFill>
                  <a:srgbClr val="085041"/>
                </a:solidFill>
                <a:latin typeface="Calibri" pitchFamily="34" charset="0"/>
                <a:ea typeface="Calibri" pitchFamily="34" charset="-122"/>
                <a:cs typeface="Calibri" pitchFamily="34" charset="-120"/>
              </a:rPr>
              <a:t>Test with diverse prompts</a:t>
            </a:r>
            <a:endParaRPr lang="en-US" sz="1300" dirty="0"/>
          </a:p>
        </p:txBody>
      </p:sp>
      <p:sp>
        <p:nvSpPr>
          <p:cNvPr id="18" name="Text 16"/>
          <p:cNvSpPr/>
          <p:nvPr/>
        </p:nvSpPr>
        <p:spPr>
          <a:xfrm>
            <a:off x="1051560" y="238658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Try rephrasing a question from a different cultural perspective or with different demographic details. Does the response change significantly? That gap reveals bias.</a:t>
            </a:r>
            <a:endParaRPr lang="en-US" sz="1100" dirty="0"/>
          </a:p>
        </p:txBody>
      </p:sp>
      <p:sp>
        <p:nvSpPr>
          <p:cNvPr id="19" name="Shape 17"/>
          <p:cNvSpPr/>
          <p:nvPr/>
        </p:nvSpPr>
        <p:spPr>
          <a:xfrm>
            <a:off x="320040" y="2907792"/>
            <a:ext cx="8503920" cy="822960"/>
          </a:xfrm>
          <a:prstGeom prst="roundRect">
            <a:avLst>
              <a:gd name="adj" fmla="val 7778"/>
            </a:avLst>
          </a:prstGeom>
          <a:solidFill>
            <a:srgbClr val="FAEEDA"/>
          </a:solidFill>
          <a:ln w="6350">
            <a:solidFill>
              <a:srgbClr val="EF9F27"/>
            </a:solidFill>
            <a:prstDash val="solid"/>
          </a:ln>
        </p:spPr>
        <p:txBody>
          <a:bodyPr/>
          <a:lstStyle/>
          <a:p>
            <a:endParaRPr lang="en-US"/>
          </a:p>
        </p:txBody>
      </p:sp>
      <p:sp>
        <p:nvSpPr>
          <p:cNvPr id="20" name="Shape 18"/>
          <p:cNvSpPr/>
          <p:nvPr/>
        </p:nvSpPr>
        <p:spPr>
          <a:xfrm>
            <a:off x="411480" y="3063240"/>
            <a:ext cx="512064" cy="512064"/>
          </a:xfrm>
          <a:prstGeom prst="line">
            <a:avLst/>
          </a:prstGeom>
          <a:solidFill>
            <a:srgbClr val="EF9F27"/>
          </a:solidFill>
          <a:ln w="12700">
            <a:solidFill>
              <a:srgbClr val="EF9F27"/>
            </a:solidFill>
            <a:prstDash val="solid"/>
          </a:ln>
        </p:spPr>
        <p:txBody>
          <a:bodyPr/>
          <a:lstStyle/>
          <a:p>
            <a:endParaRPr lang="en-US"/>
          </a:p>
        </p:txBody>
      </p:sp>
      <p:sp>
        <p:nvSpPr>
          <p:cNvPr id="21" name="Text 19"/>
          <p:cNvSpPr/>
          <p:nvPr/>
        </p:nvSpPr>
        <p:spPr>
          <a:xfrm>
            <a:off x="411480" y="306324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2" name="Text 20"/>
          <p:cNvSpPr/>
          <p:nvPr/>
        </p:nvSpPr>
        <p:spPr>
          <a:xfrm>
            <a:off x="1051560" y="2980944"/>
            <a:ext cx="3200400" cy="320040"/>
          </a:xfrm>
          <a:prstGeom prst="rect">
            <a:avLst/>
          </a:prstGeom>
          <a:noFill/>
          <a:ln/>
        </p:spPr>
        <p:txBody>
          <a:bodyPr wrap="square" rtlCol="0" anchor="ctr"/>
          <a:lstStyle/>
          <a:p>
            <a:pPr marL="0" indent="0">
              <a:buNone/>
            </a:pPr>
            <a:r>
              <a:rPr lang="en-US" sz="1300" b="1" dirty="0">
                <a:solidFill>
                  <a:srgbClr val="633806"/>
                </a:solidFill>
                <a:latin typeface="Calibri" pitchFamily="34" charset="0"/>
                <a:ea typeface="Calibri" pitchFamily="34" charset="-122"/>
                <a:cs typeface="Calibri" pitchFamily="34" charset="-120"/>
              </a:rPr>
              <a:t>Check against other sources</a:t>
            </a:r>
            <a:endParaRPr lang="en-US" sz="1300" dirty="0"/>
          </a:p>
        </p:txBody>
      </p:sp>
      <p:sp>
        <p:nvSpPr>
          <p:cNvPr id="23" name="Text 21"/>
          <p:cNvSpPr/>
          <p:nvPr/>
        </p:nvSpPr>
        <p:spPr>
          <a:xfrm>
            <a:off x="1051560" y="334670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For any topic involving identity, culture, history, or representation — cross-reference AI output with sources from affected communities or specialist experts.</a:t>
            </a:r>
            <a:endParaRPr lang="en-US" sz="1100" dirty="0"/>
          </a:p>
        </p:txBody>
      </p:sp>
      <p:sp>
        <p:nvSpPr>
          <p:cNvPr id="24" name="Shape 22"/>
          <p:cNvSpPr/>
          <p:nvPr/>
        </p:nvSpPr>
        <p:spPr>
          <a:xfrm>
            <a:off x="320040" y="3867912"/>
            <a:ext cx="8503920" cy="822960"/>
          </a:xfrm>
          <a:prstGeom prst="roundRect">
            <a:avLst>
              <a:gd name="adj" fmla="val 7778"/>
            </a:avLst>
          </a:prstGeom>
          <a:solidFill>
            <a:srgbClr val="FAECE7"/>
          </a:solidFill>
          <a:ln w="6350">
            <a:solidFill>
              <a:srgbClr val="D85A30"/>
            </a:solidFill>
            <a:prstDash val="solid"/>
          </a:ln>
        </p:spPr>
        <p:txBody>
          <a:bodyPr/>
          <a:lstStyle/>
          <a:p>
            <a:endParaRPr lang="en-US"/>
          </a:p>
        </p:txBody>
      </p:sp>
      <p:sp>
        <p:nvSpPr>
          <p:cNvPr id="25" name="Shape 23"/>
          <p:cNvSpPr/>
          <p:nvPr/>
        </p:nvSpPr>
        <p:spPr>
          <a:xfrm>
            <a:off x="411480" y="4023360"/>
            <a:ext cx="512064" cy="512064"/>
          </a:xfrm>
          <a:prstGeom prst="line">
            <a:avLst/>
          </a:prstGeom>
          <a:solidFill>
            <a:srgbClr val="D85A30"/>
          </a:solidFill>
          <a:ln w="12700">
            <a:solidFill>
              <a:srgbClr val="D85A30"/>
            </a:solidFill>
            <a:prstDash val="solid"/>
          </a:ln>
        </p:spPr>
        <p:txBody>
          <a:bodyPr/>
          <a:lstStyle/>
          <a:p>
            <a:endParaRPr lang="en-US"/>
          </a:p>
        </p:txBody>
      </p:sp>
      <p:sp>
        <p:nvSpPr>
          <p:cNvPr id="26" name="Text 24"/>
          <p:cNvSpPr/>
          <p:nvPr/>
        </p:nvSpPr>
        <p:spPr>
          <a:xfrm>
            <a:off x="411480" y="402336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7" name="Text 25"/>
          <p:cNvSpPr/>
          <p:nvPr/>
        </p:nvSpPr>
        <p:spPr>
          <a:xfrm>
            <a:off x="1051560" y="3941064"/>
            <a:ext cx="3200400" cy="320040"/>
          </a:xfrm>
          <a:prstGeom prst="rect">
            <a:avLst/>
          </a:prstGeom>
          <a:noFill/>
          <a:ln/>
        </p:spPr>
        <p:txBody>
          <a:bodyPr wrap="square" rtlCol="0" anchor="ctr"/>
          <a:lstStyle/>
          <a:p>
            <a:pPr marL="0" indent="0">
              <a:buNone/>
            </a:pPr>
            <a:r>
              <a:rPr lang="en-US" sz="1300" b="1" dirty="0">
                <a:solidFill>
                  <a:srgbClr val="993C1D"/>
                </a:solidFill>
                <a:latin typeface="Calibri" pitchFamily="34" charset="0"/>
                <a:ea typeface="Calibri" pitchFamily="34" charset="-122"/>
                <a:cs typeface="Calibri" pitchFamily="34" charset="-120"/>
              </a:rPr>
              <a:t>Name it when you see it</a:t>
            </a:r>
            <a:endParaRPr lang="en-US" sz="1300" dirty="0"/>
          </a:p>
        </p:txBody>
      </p:sp>
      <p:sp>
        <p:nvSpPr>
          <p:cNvPr id="28" name="Text 26"/>
          <p:cNvSpPr/>
          <p:nvPr/>
        </p:nvSpPr>
        <p:spPr>
          <a:xfrm>
            <a:off x="1051560" y="430682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If you notice AI consistently producing biased outputs in a domain, flag it. Most AI providers have feedback mechanisms. Your observations contribute to improvement.</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14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3 — BIAS IN AI</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Activity — thinking critically about AI output</a:t>
            </a:r>
            <a:endParaRPr lang="en-US" sz="2000" dirty="0"/>
          </a:p>
        </p:txBody>
      </p:sp>
      <p:sp>
        <p:nvSpPr>
          <p:cNvPr id="9" name="Shape 7"/>
          <p:cNvSpPr/>
          <p:nvPr/>
        </p:nvSpPr>
        <p:spPr>
          <a:xfrm>
            <a:off x="320040" y="987552"/>
            <a:ext cx="8503920" cy="1719072"/>
          </a:xfrm>
          <a:prstGeom prst="roundRect">
            <a:avLst>
              <a:gd name="adj" fmla="val 5319"/>
            </a:avLst>
          </a:prstGeom>
          <a:solidFill>
            <a:srgbClr val="F1EFE8"/>
          </a:solidFill>
          <a:ln w="6350">
            <a:solidFill>
              <a:srgbClr val="B4B2A9"/>
            </a:solidFill>
            <a:prstDash val="solid"/>
          </a:ln>
        </p:spPr>
        <p:txBody>
          <a:bodyPr/>
          <a:lstStyle/>
          <a:p>
            <a:endParaRPr lang="en-US"/>
          </a:p>
        </p:txBody>
      </p:sp>
      <p:sp>
        <p:nvSpPr>
          <p:cNvPr id="10" name="Text 8"/>
          <p:cNvSpPr/>
          <p:nvPr/>
        </p:nvSpPr>
        <p:spPr>
          <a:xfrm>
            <a:off x="457200" y="1051560"/>
            <a:ext cx="8229600" cy="256032"/>
          </a:xfrm>
          <a:prstGeom prst="rect">
            <a:avLst/>
          </a:prstGeom>
          <a:noFill/>
          <a:ln/>
        </p:spPr>
        <p:txBody>
          <a:bodyPr wrap="square" rtlCol="0" anchor="ctr"/>
          <a:lstStyle/>
          <a:p>
            <a:pPr marL="0" indent="0" algn="ctr">
              <a:buNone/>
            </a:pPr>
            <a:r>
              <a:rPr lang="en-US" sz="900" b="1" kern="0" spc="150" dirty="0">
                <a:solidFill>
                  <a:srgbClr val="B4B2A9"/>
                </a:solidFill>
                <a:latin typeface="Calibri" pitchFamily="34" charset="0"/>
                <a:ea typeface="Calibri" pitchFamily="34" charset="-122"/>
                <a:cs typeface="Calibri" pitchFamily="34" charset="-120"/>
              </a:rPr>
              <a:t>AI RESPONSE</a:t>
            </a:r>
            <a:endParaRPr lang="en-US" sz="900" dirty="0"/>
          </a:p>
        </p:txBody>
      </p:sp>
      <p:sp>
        <p:nvSpPr>
          <p:cNvPr id="11" name="Text 9"/>
          <p:cNvSpPr/>
          <p:nvPr/>
        </p:nvSpPr>
        <p:spPr>
          <a:xfrm>
            <a:off x="502920" y="1344168"/>
            <a:ext cx="8229600" cy="502920"/>
          </a:xfrm>
          <a:prstGeom prst="rect">
            <a:avLst/>
          </a:prstGeom>
          <a:noFill/>
          <a:ln/>
        </p:spPr>
        <p:txBody>
          <a:bodyPr wrap="square" rtlCol="0" anchor="ctr"/>
          <a:lstStyle/>
          <a:p>
            <a:pPr marL="0" indent="0">
              <a:buNone/>
            </a:pPr>
            <a:r>
              <a:rPr lang="en-US" sz="1200" i="1" dirty="0">
                <a:solidFill>
                  <a:srgbClr val="1A1A1A"/>
                </a:solidFill>
                <a:latin typeface="Calibri" pitchFamily="34" charset="0"/>
                <a:ea typeface="Calibri" pitchFamily="34" charset="-122"/>
                <a:cs typeface="Calibri" pitchFamily="34" charset="-120"/>
              </a:rPr>
              <a:t>Ask an AI tool: 'Describe a typical software engineer.' Then ask: 'Describe a typical nurse.' Then ask: 'Describe a typical CEO.'</a:t>
            </a:r>
            <a:endParaRPr lang="en-US" sz="1200" dirty="0"/>
          </a:p>
        </p:txBody>
      </p:sp>
      <p:sp>
        <p:nvSpPr>
          <p:cNvPr id="12" name="Text 10"/>
          <p:cNvSpPr/>
          <p:nvPr/>
        </p:nvSpPr>
        <p:spPr>
          <a:xfrm>
            <a:off x="502920" y="1874520"/>
            <a:ext cx="8229600" cy="384048"/>
          </a:xfrm>
          <a:prstGeom prst="rect">
            <a:avLst/>
          </a:prstGeom>
          <a:noFill/>
          <a:ln/>
        </p:spPr>
        <p:txBody>
          <a:bodyPr wrap="square" rtlCol="0" anchor="ctr"/>
          <a:lstStyle/>
          <a:p>
            <a:pPr marL="0" indent="0">
              <a:buNone/>
            </a:pPr>
            <a:r>
              <a:rPr lang="en-US" sz="1150" dirty="0">
                <a:solidFill>
                  <a:srgbClr val="444441"/>
                </a:solidFill>
                <a:latin typeface="Calibri" pitchFamily="34" charset="0"/>
                <a:ea typeface="Calibri" pitchFamily="34" charset="-122"/>
                <a:cs typeface="Calibri" pitchFamily="34" charset="-120"/>
              </a:rPr>
              <a:t>Look at the language, the details, the implied demographics. What does the model seem to assume?</a:t>
            </a:r>
            <a:endParaRPr lang="en-US" sz="1150" dirty="0"/>
          </a:p>
        </p:txBody>
      </p:sp>
      <p:sp>
        <p:nvSpPr>
          <p:cNvPr id="13" name="Shape 11"/>
          <p:cNvSpPr/>
          <p:nvPr/>
        </p:nvSpPr>
        <p:spPr>
          <a:xfrm>
            <a:off x="320040" y="2880360"/>
            <a:ext cx="8503920" cy="548640"/>
          </a:xfrm>
          <a:prstGeom prst="roundRect">
            <a:avLst>
              <a:gd name="adj" fmla="val 11667"/>
            </a:avLst>
          </a:prstGeom>
          <a:solidFill>
            <a:srgbClr val="EEEDFE"/>
          </a:solidFill>
          <a:ln w="6350">
            <a:solidFill>
              <a:srgbClr val="7F77DD"/>
            </a:solidFill>
            <a:prstDash val="solid"/>
          </a:ln>
        </p:spPr>
        <p:txBody>
          <a:bodyPr/>
          <a:lstStyle/>
          <a:p>
            <a:endParaRPr lang="en-US"/>
          </a:p>
        </p:txBody>
      </p:sp>
      <p:sp>
        <p:nvSpPr>
          <p:cNvPr id="14" name="Shape 12"/>
          <p:cNvSpPr/>
          <p:nvPr/>
        </p:nvSpPr>
        <p:spPr>
          <a:xfrm>
            <a:off x="402336" y="2971800"/>
            <a:ext cx="365760" cy="365760"/>
          </a:xfrm>
          <a:prstGeom prst="line">
            <a:avLst/>
          </a:prstGeom>
          <a:solidFill>
            <a:srgbClr val="7F77DD"/>
          </a:solidFill>
          <a:ln w="12700">
            <a:solidFill>
              <a:srgbClr val="7F77DD"/>
            </a:solidFill>
            <a:prstDash val="solid"/>
          </a:ln>
        </p:spPr>
        <p:txBody>
          <a:bodyPr/>
          <a:lstStyle/>
          <a:p>
            <a:endParaRPr lang="en-US"/>
          </a:p>
        </p:txBody>
      </p:sp>
      <p:sp>
        <p:nvSpPr>
          <p:cNvPr id="15" name="Text 13"/>
          <p:cNvSpPr/>
          <p:nvPr/>
        </p:nvSpPr>
        <p:spPr>
          <a:xfrm>
            <a:off x="402336" y="2971800"/>
            <a:ext cx="365760" cy="365760"/>
          </a:xfrm>
          <a:prstGeom prst="rect">
            <a:avLst/>
          </a:prstGeom>
          <a:noFill/>
          <a:ln/>
        </p:spPr>
        <p:txBody>
          <a:bodyPr wrap="square" rtlCol="0" anchor="ctr"/>
          <a:lstStyle/>
          <a:p>
            <a:pPr marL="0" indent="0" algn="ctr">
              <a:buNone/>
            </a:pPr>
            <a:r>
              <a:rPr lang="en-US" sz="1300" dirty="0">
                <a:solidFill>
                  <a:srgbClr val="FFFFFF"/>
                </a:solidFill>
                <a:latin typeface="Georgia" pitchFamily="34" charset="0"/>
                <a:ea typeface="Georgia" pitchFamily="34" charset="-122"/>
                <a:cs typeface="Georgia" pitchFamily="34" charset="-120"/>
              </a:rPr>
              <a:t>1</a:t>
            </a:r>
            <a:endParaRPr lang="en-US" sz="1300" dirty="0"/>
          </a:p>
        </p:txBody>
      </p:sp>
      <p:sp>
        <p:nvSpPr>
          <p:cNvPr id="16" name="Text 14"/>
          <p:cNvSpPr/>
          <p:nvPr/>
        </p:nvSpPr>
        <p:spPr>
          <a:xfrm>
            <a:off x="886968" y="2953512"/>
            <a:ext cx="7772400" cy="411480"/>
          </a:xfrm>
          <a:prstGeom prst="rect">
            <a:avLst/>
          </a:prstGeom>
          <a:noFill/>
          <a:ln/>
        </p:spPr>
        <p:txBody>
          <a:bodyPr wrap="square" rtlCol="0" anchor="ctr"/>
          <a:lstStyle/>
          <a:p>
            <a:pPr marL="0" indent="0">
              <a:buNone/>
            </a:pPr>
            <a:r>
              <a:rPr lang="en-US" sz="1250" b="1" dirty="0">
                <a:solidFill>
                  <a:srgbClr val="3C3489"/>
                </a:solidFill>
                <a:latin typeface="Calibri" pitchFamily="34" charset="0"/>
                <a:ea typeface="Calibri" pitchFamily="34" charset="-122"/>
                <a:cs typeface="Calibri" pitchFamily="34" charset="-120"/>
              </a:rPr>
              <a:t>What patterns did you notice across the three responses?</a:t>
            </a:r>
            <a:endParaRPr lang="en-US" sz="1250" dirty="0"/>
          </a:p>
        </p:txBody>
      </p:sp>
      <p:sp>
        <p:nvSpPr>
          <p:cNvPr id="17" name="Shape 15"/>
          <p:cNvSpPr/>
          <p:nvPr/>
        </p:nvSpPr>
        <p:spPr>
          <a:xfrm>
            <a:off x="320040" y="3538728"/>
            <a:ext cx="8503920" cy="548640"/>
          </a:xfrm>
          <a:prstGeom prst="roundRect">
            <a:avLst>
              <a:gd name="adj" fmla="val 11667"/>
            </a:avLst>
          </a:prstGeom>
          <a:solidFill>
            <a:srgbClr val="E1F5EE"/>
          </a:solidFill>
          <a:ln w="6350">
            <a:solidFill>
              <a:srgbClr val="1D9E75"/>
            </a:solidFill>
            <a:prstDash val="solid"/>
          </a:ln>
        </p:spPr>
        <p:txBody>
          <a:bodyPr/>
          <a:lstStyle/>
          <a:p>
            <a:endParaRPr lang="en-US"/>
          </a:p>
        </p:txBody>
      </p:sp>
      <p:sp>
        <p:nvSpPr>
          <p:cNvPr id="18" name="Shape 16"/>
          <p:cNvSpPr/>
          <p:nvPr/>
        </p:nvSpPr>
        <p:spPr>
          <a:xfrm>
            <a:off x="402336" y="3630168"/>
            <a:ext cx="365760" cy="365760"/>
          </a:xfrm>
          <a:prstGeom prst="line">
            <a:avLst/>
          </a:prstGeom>
          <a:solidFill>
            <a:srgbClr val="1D9E75"/>
          </a:solidFill>
          <a:ln w="12700">
            <a:solidFill>
              <a:srgbClr val="1D9E75"/>
            </a:solidFill>
            <a:prstDash val="solid"/>
          </a:ln>
        </p:spPr>
        <p:txBody>
          <a:bodyPr/>
          <a:lstStyle/>
          <a:p>
            <a:endParaRPr lang="en-US"/>
          </a:p>
        </p:txBody>
      </p:sp>
      <p:sp>
        <p:nvSpPr>
          <p:cNvPr id="19" name="Text 17"/>
          <p:cNvSpPr/>
          <p:nvPr/>
        </p:nvSpPr>
        <p:spPr>
          <a:xfrm>
            <a:off x="402336" y="3630168"/>
            <a:ext cx="365760" cy="365760"/>
          </a:xfrm>
          <a:prstGeom prst="rect">
            <a:avLst/>
          </a:prstGeom>
          <a:noFill/>
          <a:ln/>
        </p:spPr>
        <p:txBody>
          <a:bodyPr wrap="square" rtlCol="0" anchor="ctr"/>
          <a:lstStyle/>
          <a:p>
            <a:pPr marL="0" indent="0" algn="ctr">
              <a:buNone/>
            </a:pPr>
            <a:r>
              <a:rPr lang="en-US" sz="1300" dirty="0">
                <a:solidFill>
                  <a:srgbClr val="FFFFFF"/>
                </a:solidFill>
                <a:latin typeface="Georgia" pitchFamily="34" charset="0"/>
                <a:ea typeface="Georgia" pitchFamily="34" charset="-122"/>
                <a:cs typeface="Georgia" pitchFamily="34" charset="-120"/>
              </a:rPr>
              <a:t>2</a:t>
            </a:r>
            <a:endParaRPr lang="en-US" sz="1300" dirty="0"/>
          </a:p>
        </p:txBody>
      </p:sp>
      <p:sp>
        <p:nvSpPr>
          <p:cNvPr id="20" name="Text 18"/>
          <p:cNvSpPr/>
          <p:nvPr/>
        </p:nvSpPr>
        <p:spPr>
          <a:xfrm>
            <a:off x="886968" y="3611880"/>
            <a:ext cx="7772400" cy="411480"/>
          </a:xfrm>
          <a:prstGeom prst="rect">
            <a:avLst/>
          </a:prstGeom>
          <a:noFill/>
          <a:ln/>
        </p:spPr>
        <p:txBody>
          <a:bodyPr wrap="square" rtlCol="0" anchor="ctr"/>
          <a:lstStyle/>
          <a:p>
            <a:pPr marL="0" indent="0">
              <a:buNone/>
            </a:pPr>
            <a:r>
              <a:rPr lang="en-US" sz="1250" b="1" dirty="0">
                <a:solidFill>
                  <a:srgbClr val="085041"/>
                </a:solidFill>
                <a:latin typeface="Calibri" pitchFamily="34" charset="0"/>
                <a:ea typeface="Calibri" pitchFamily="34" charset="-122"/>
                <a:cs typeface="Calibri" pitchFamily="34" charset="-120"/>
              </a:rPr>
              <a:t>Where do you think those patterns came from?</a:t>
            </a:r>
            <a:endParaRPr lang="en-US" sz="1250" dirty="0"/>
          </a:p>
        </p:txBody>
      </p:sp>
      <p:sp>
        <p:nvSpPr>
          <p:cNvPr id="21" name="Shape 19"/>
          <p:cNvSpPr/>
          <p:nvPr/>
        </p:nvSpPr>
        <p:spPr>
          <a:xfrm>
            <a:off x="320040" y="4197096"/>
            <a:ext cx="8503920" cy="548640"/>
          </a:xfrm>
          <a:prstGeom prst="roundRect">
            <a:avLst>
              <a:gd name="adj" fmla="val 11667"/>
            </a:avLst>
          </a:prstGeom>
          <a:solidFill>
            <a:srgbClr val="FAEEDA"/>
          </a:solidFill>
          <a:ln w="6350">
            <a:solidFill>
              <a:srgbClr val="EF9F27"/>
            </a:solidFill>
            <a:prstDash val="solid"/>
          </a:ln>
        </p:spPr>
        <p:txBody>
          <a:bodyPr/>
          <a:lstStyle/>
          <a:p>
            <a:endParaRPr lang="en-US"/>
          </a:p>
        </p:txBody>
      </p:sp>
      <p:sp>
        <p:nvSpPr>
          <p:cNvPr id="22" name="Shape 20"/>
          <p:cNvSpPr/>
          <p:nvPr/>
        </p:nvSpPr>
        <p:spPr>
          <a:xfrm>
            <a:off x="402336" y="4288536"/>
            <a:ext cx="365760" cy="365760"/>
          </a:xfrm>
          <a:prstGeom prst="line">
            <a:avLst/>
          </a:prstGeom>
          <a:solidFill>
            <a:srgbClr val="EF9F27"/>
          </a:solidFill>
          <a:ln w="12700">
            <a:solidFill>
              <a:srgbClr val="EF9F27"/>
            </a:solidFill>
            <a:prstDash val="solid"/>
          </a:ln>
        </p:spPr>
        <p:txBody>
          <a:bodyPr/>
          <a:lstStyle/>
          <a:p>
            <a:endParaRPr lang="en-US"/>
          </a:p>
        </p:txBody>
      </p:sp>
      <p:sp>
        <p:nvSpPr>
          <p:cNvPr id="23" name="Text 21"/>
          <p:cNvSpPr/>
          <p:nvPr/>
        </p:nvSpPr>
        <p:spPr>
          <a:xfrm>
            <a:off x="402336" y="4288536"/>
            <a:ext cx="365760" cy="365760"/>
          </a:xfrm>
          <a:prstGeom prst="rect">
            <a:avLst/>
          </a:prstGeom>
          <a:noFill/>
          <a:ln/>
        </p:spPr>
        <p:txBody>
          <a:bodyPr wrap="square" rtlCol="0" anchor="ctr"/>
          <a:lstStyle/>
          <a:p>
            <a:pPr marL="0" indent="0" algn="ctr">
              <a:buNone/>
            </a:pPr>
            <a:r>
              <a:rPr lang="en-US" sz="1300" dirty="0">
                <a:solidFill>
                  <a:srgbClr val="FFFFFF"/>
                </a:solidFill>
                <a:latin typeface="Georgia" pitchFamily="34" charset="0"/>
                <a:ea typeface="Georgia" pitchFamily="34" charset="-122"/>
                <a:cs typeface="Georgia" pitchFamily="34" charset="-120"/>
              </a:rPr>
              <a:t>3</a:t>
            </a:r>
            <a:endParaRPr lang="en-US" sz="1300" dirty="0"/>
          </a:p>
        </p:txBody>
      </p:sp>
      <p:sp>
        <p:nvSpPr>
          <p:cNvPr id="24" name="Text 22"/>
          <p:cNvSpPr/>
          <p:nvPr/>
        </p:nvSpPr>
        <p:spPr>
          <a:xfrm>
            <a:off x="886968" y="4270248"/>
            <a:ext cx="7772400" cy="411480"/>
          </a:xfrm>
          <a:prstGeom prst="rect">
            <a:avLst/>
          </a:prstGeom>
          <a:noFill/>
          <a:ln/>
        </p:spPr>
        <p:txBody>
          <a:bodyPr wrap="square" rtlCol="0" anchor="ctr"/>
          <a:lstStyle/>
          <a:p>
            <a:pPr marL="0" indent="0">
              <a:buNone/>
            </a:pPr>
            <a:r>
              <a:rPr lang="en-US" sz="1250" b="1" dirty="0">
                <a:solidFill>
                  <a:srgbClr val="633806"/>
                </a:solidFill>
                <a:latin typeface="Calibri" pitchFamily="34" charset="0"/>
                <a:ea typeface="Calibri" pitchFamily="34" charset="-122"/>
                <a:cs typeface="Calibri" pitchFamily="34" charset="-120"/>
              </a:rPr>
              <a:t>Does this change how you would use AI for tasks involving people?</a:t>
            </a:r>
            <a:endParaRPr lang="en-US" sz="1250" dirty="0"/>
          </a:p>
        </p:txBody>
      </p:sp>
      <p:sp>
        <p:nvSpPr>
          <p:cNvPr id="25" name="Shape 23"/>
          <p:cNvSpPr/>
          <p:nvPr/>
        </p:nvSpPr>
        <p:spPr>
          <a:xfrm>
            <a:off x="3200400" y="4873752"/>
            <a:ext cx="2743200" cy="347472"/>
          </a:xfrm>
          <a:prstGeom prst="roundRect">
            <a:avLst>
              <a:gd name="adj" fmla="val 15789"/>
            </a:avLst>
          </a:prstGeom>
          <a:solidFill>
            <a:srgbClr val="EEEDFE"/>
          </a:solidFill>
          <a:ln w="12700">
            <a:solidFill>
              <a:srgbClr val="7F77DD"/>
            </a:solidFill>
            <a:prstDash val="solid"/>
          </a:ln>
        </p:spPr>
        <p:txBody>
          <a:bodyPr/>
          <a:lstStyle/>
          <a:p>
            <a:endParaRPr lang="en-US"/>
          </a:p>
        </p:txBody>
      </p:sp>
      <p:sp>
        <p:nvSpPr>
          <p:cNvPr id="26" name="Text 24"/>
          <p:cNvSpPr/>
          <p:nvPr/>
        </p:nvSpPr>
        <p:spPr>
          <a:xfrm>
            <a:off x="3200400" y="4873752"/>
            <a:ext cx="2743200" cy="347472"/>
          </a:xfrm>
          <a:prstGeom prst="rect">
            <a:avLst/>
          </a:prstGeom>
          <a:noFill/>
          <a:ln/>
        </p:spPr>
        <p:txBody>
          <a:bodyPr wrap="square" rtlCol="0" anchor="ctr"/>
          <a:lstStyle/>
          <a:p>
            <a:pPr marL="0" indent="0" algn="ctr">
              <a:buNone/>
            </a:pPr>
            <a:r>
              <a:rPr lang="en-US" sz="1300" b="1" dirty="0">
                <a:solidFill>
                  <a:srgbClr val="3C3489"/>
                </a:solidFill>
                <a:latin typeface="Calibri" pitchFamily="34" charset="0"/>
                <a:ea typeface="Calibri" pitchFamily="34" charset="-122"/>
                <a:cs typeface="Calibri" pitchFamily="34" charset="-120"/>
              </a:rPr>
              <a:t>⏱  8 minutes</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15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CLOSING</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you now understand about AI</a:t>
            </a:r>
            <a:endParaRPr lang="en-US" sz="2000" dirty="0"/>
          </a:p>
        </p:txBody>
      </p:sp>
      <p:sp>
        <p:nvSpPr>
          <p:cNvPr id="9" name="Shape 7"/>
          <p:cNvSpPr/>
          <p:nvPr/>
        </p:nvSpPr>
        <p:spPr>
          <a:xfrm>
            <a:off x="320040" y="1005840"/>
            <a:ext cx="4160520" cy="1600200"/>
          </a:xfrm>
          <a:prstGeom prst="roundRect">
            <a:avLst>
              <a:gd name="adj" fmla="val 5714"/>
            </a:avLst>
          </a:prstGeom>
          <a:solidFill>
            <a:srgbClr val="EEEDFE"/>
          </a:solidFill>
          <a:ln w="9525">
            <a:solidFill>
              <a:srgbClr val="7F77DD"/>
            </a:solidFill>
            <a:prstDash val="solid"/>
          </a:ln>
        </p:spPr>
        <p:txBody>
          <a:bodyPr/>
          <a:lstStyle/>
          <a:p>
            <a:endParaRPr lang="en-US"/>
          </a:p>
        </p:txBody>
      </p:sp>
      <p:sp>
        <p:nvSpPr>
          <p:cNvPr id="10" name="Text 8"/>
          <p:cNvSpPr/>
          <p:nvPr/>
        </p:nvSpPr>
        <p:spPr>
          <a:xfrm>
            <a:off x="320040" y="1097280"/>
            <a:ext cx="4160520" cy="475488"/>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1" name="Text 9"/>
          <p:cNvSpPr/>
          <p:nvPr/>
        </p:nvSpPr>
        <p:spPr>
          <a:xfrm>
            <a:off x="411480" y="1572768"/>
            <a:ext cx="3977640" cy="384048"/>
          </a:xfrm>
          <a:prstGeom prst="rect">
            <a:avLst/>
          </a:prstGeom>
          <a:noFill/>
          <a:ln/>
        </p:spPr>
        <p:txBody>
          <a:bodyPr wrap="square" rtlCol="0" anchor="ctr"/>
          <a:lstStyle/>
          <a:p>
            <a:pPr marL="0" indent="0" algn="ctr">
              <a:buNone/>
            </a:pPr>
            <a:r>
              <a:rPr lang="en-US" sz="1400" b="1" dirty="0">
                <a:solidFill>
                  <a:srgbClr val="3C3489"/>
                </a:solidFill>
                <a:latin typeface="Calibri" pitchFamily="34" charset="0"/>
                <a:ea typeface="Calibri" pitchFamily="34" charset="-122"/>
                <a:cs typeface="Calibri" pitchFamily="34" charset="-120"/>
              </a:rPr>
              <a:t>How it works</a:t>
            </a:r>
            <a:endParaRPr lang="en-US" sz="1400" dirty="0"/>
          </a:p>
        </p:txBody>
      </p:sp>
      <p:sp>
        <p:nvSpPr>
          <p:cNvPr id="12" name="Text 10"/>
          <p:cNvSpPr/>
          <p:nvPr/>
        </p:nvSpPr>
        <p:spPr>
          <a:xfrm>
            <a:off x="429768" y="1965960"/>
            <a:ext cx="3941064" cy="54864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Language models predict the most probable next word — from patterns in billions of examples of human text.</a:t>
            </a:r>
            <a:endParaRPr lang="en-US" sz="1050" dirty="0"/>
          </a:p>
        </p:txBody>
      </p:sp>
      <p:sp>
        <p:nvSpPr>
          <p:cNvPr id="13" name="Shape 11"/>
          <p:cNvSpPr/>
          <p:nvPr/>
        </p:nvSpPr>
        <p:spPr>
          <a:xfrm>
            <a:off x="4709160" y="1005840"/>
            <a:ext cx="4160520" cy="1600200"/>
          </a:xfrm>
          <a:prstGeom prst="roundRect">
            <a:avLst>
              <a:gd name="adj" fmla="val 5714"/>
            </a:avLst>
          </a:prstGeom>
          <a:solidFill>
            <a:srgbClr val="FAECE7"/>
          </a:solidFill>
          <a:ln w="9525">
            <a:solidFill>
              <a:srgbClr val="D85A30"/>
            </a:solidFill>
            <a:prstDash val="solid"/>
          </a:ln>
        </p:spPr>
        <p:txBody>
          <a:bodyPr/>
          <a:lstStyle/>
          <a:p>
            <a:endParaRPr lang="en-US"/>
          </a:p>
        </p:txBody>
      </p:sp>
      <p:sp>
        <p:nvSpPr>
          <p:cNvPr id="14" name="Text 12"/>
          <p:cNvSpPr/>
          <p:nvPr/>
        </p:nvSpPr>
        <p:spPr>
          <a:xfrm>
            <a:off x="4709160" y="1097280"/>
            <a:ext cx="4160520" cy="475488"/>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5" name="Text 13"/>
          <p:cNvSpPr/>
          <p:nvPr/>
        </p:nvSpPr>
        <p:spPr>
          <a:xfrm>
            <a:off x="4800600" y="1572768"/>
            <a:ext cx="3977640" cy="384048"/>
          </a:xfrm>
          <a:prstGeom prst="rect">
            <a:avLst/>
          </a:prstGeom>
          <a:noFill/>
          <a:ln/>
        </p:spPr>
        <p:txBody>
          <a:bodyPr wrap="square" rtlCol="0" anchor="ctr"/>
          <a:lstStyle/>
          <a:p>
            <a:pPr marL="0" indent="0" algn="ctr">
              <a:buNone/>
            </a:pPr>
            <a:r>
              <a:rPr lang="en-US" sz="1400" b="1" dirty="0">
                <a:solidFill>
                  <a:srgbClr val="993C1D"/>
                </a:solidFill>
                <a:latin typeface="Calibri" pitchFamily="34" charset="0"/>
                <a:ea typeface="Calibri" pitchFamily="34" charset="-122"/>
                <a:cs typeface="Calibri" pitchFamily="34" charset="-120"/>
              </a:rPr>
              <a:t>Why it makes mistakes</a:t>
            </a:r>
            <a:endParaRPr lang="en-US" sz="1400" dirty="0"/>
          </a:p>
        </p:txBody>
      </p:sp>
      <p:sp>
        <p:nvSpPr>
          <p:cNvPr id="16" name="Text 14"/>
          <p:cNvSpPr/>
          <p:nvPr/>
        </p:nvSpPr>
        <p:spPr>
          <a:xfrm>
            <a:off x="4818888" y="1965960"/>
            <a:ext cx="3941064" cy="54864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Probability is not accuracy. AI can generate confident, fluent, wrong text — and has no way of flagging its own uncertainty.</a:t>
            </a:r>
            <a:endParaRPr lang="en-US" sz="1050" dirty="0"/>
          </a:p>
        </p:txBody>
      </p:sp>
      <p:sp>
        <p:nvSpPr>
          <p:cNvPr id="17" name="Shape 15"/>
          <p:cNvSpPr/>
          <p:nvPr/>
        </p:nvSpPr>
        <p:spPr>
          <a:xfrm>
            <a:off x="320040" y="2834640"/>
            <a:ext cx="4160520" cy="1600200"/>
          </a:xfrm>
          <a:prstGeom prst="roundRect">
            <a:avLst>
              <a:gd name="adj" fmla="val 5714"/>
            </a:avLst>
          </a:prstGeom>
          <a:solidFill>
            <a:srgbClr val="FAEEDA"/>
          </a:solidFill>
          <a:ln w="9525">
            <a:solidFill>
              <a:srgbClr val="EF9F27"/>
            </a:solidFill>
            <a:prstDash val="solid"/>
          </a:ln>
        </p:spPr>
        <p:txBody>
          <a:bodyPr/>
          <a:lstStyle/>
          <a:p>
            <a:endParaRPr lang="en-US"/>
          </a:p>
        </p:txBody>
      </p:sp>
      <p:sp>
        <p:nvSpPr>
          <p:cNvPr id="18" name="Text 16"/>
          <p:cNvSpPr/>
          <p:nvPr/>
        </p:nvSpPr>
        <p:spPr>
          <a:xfrm>
            <a:off x="320040" y="2926080"/>
            <a:ext cx="4160520" cy="475488"/>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9" name="Text 17"/>
          <p:cNvSpPr/>
          <p:nvPr/>
        </p:nvSpPr>
        <p:spPr>
          <a:xfrm>
            <a:off x="411480" y="3401568"/>
            <a:ext cx="3977640" cy="384048"/>
          </a:xfrm>
          <a:prstGeom prst="rect">
            <a:avLst/>
          </a:prstGeom>
          <a:noFill/>
          <a:ln/>
        </p:spPr>
        <p:txBody>
          <a:bodyPr wrap="square" rtlCol="0" anchor="ctr"/>
          <a:lstStyle/>
          <a:p>
            <a:pPr marL="0" indent="0" algn="ctr">
              <a:buNone/>
            </a:pPr>
            <a:r>
              <a:rPr lang="en-US" sz="1400" b="1" dirty="0">
                <a:solidFill>
                  <a:srgbClr val="633806"/>
                </a:solidFill>
                <a:latin typeface="Calibri" pitchFamily="34" charset="0"/>
                <a:ea typeface="Calibri" pitchFamily="34" charset="-122"/>
                <a:cs typeface="Calibri" pitchFamily="34" charset="-120"/>
              </a:rPr>
              <a:t>What the cutoff means</a:t>
            </a:r>
            <a:endParaRPr lang="en-US" sz="1400" dirty="0"/>
          </a:p>
        </p:txBody>
      </p:sp>
      <p:sp>
        <p:nvSpPr>
          <p:cNvPr id="20" name="Text 18"/>
          <p:cNvSpPr/>
          <p:nvPr/>
        </p:nvSpPr>
        <p:spPr>
          <a:xfrm>
            <a:off x="429768" y="3794760"/>
            <a:ext cx="3941064" cy="54864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AI has no knowledge of events after its training data ends — and no awareness of what it is missing.</a:t>
            </a:r>
            <a:endParaRPr lang="en-US" sz="1050" dirty="0"/>
          </a:p>
        </p:txBody>
      </p:sp>
      <p:sp>
        <p:nvSpPr>
          <p:cNvPr id="21" name="Shape 19"/>
          <p:cNvSpPr/>
          <p:nvPr/>
        </p:nvSpPr>
        <p:spPr>
          <a:xfrm>
            <a:off x="4709160" y="2834640"/>
            <a:ext cx="4160520" cy="1600200"/>
          </a:xfrm>
          <a:prstGeom prst="roundRect">
            <a:avLst>
              <a:gd name="adj" fmla="val 5714"/>
            </a:avLst>
          </a:prstGeom>
          <a:solidFill>
            <a:srgbClr val="E1F5EE"/>
          </a:solidFill>
          <a:ln w="9525">
            <a:solidFill>
              <a:srgbClr val="1D9E75"/>
            </a:solidFill>
            <a:prstDash val="solid"/>
          </a:ln>
        </p:spPr>
        <p:txBody>
          <a:bodyPr/>
          <a:lstStyle/>
          <a:p>
            <a:endParaRPr lang="en-US"/>
          </a:p>
        </p:txBody>
      </p:sp>
      <p:sp>
        <p:nvSpPr>
          <p:cNvPr id="22" name="Text 20"/>
          <p:cNvSpPr/>
          <p:nvPr/>
        </p:nvSpPr>
        <p:spPr>
          <a:xfrm>
            <a:off x="4709160" y="2926080"/>
            <a:ext cx="4160520" cy="475488"/>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3" name="Text 21"/>
          <p:cNvSpPr/>
          <p:nvPr/>
        </p:nvSpPr>
        <p:spPr>
          <a:xfrm>
            <a:off x="4800600" y="3401568"/>
            <a:ext cx="3977640" cy="384048"/>
          </a:xfrm>
          <a:prstGeom prst="rect">
            <a:avLst/>
          </a:prstGeom>
          <a:noFill/>
          <a:ln/>
        </p:spPr>
        <p:txBody>
          <a:bodyPr wrap="square" rtlCol="0" anchor="ctr"/>
          <a:lstStyle/>
          <a:p>
            <a:pPr marL="0" indent="0" algn="ctr">
              <a:buNone/>
            </a:pPr>
            <a:r>
              <a:rPr lang="en-US" sz="1400" b="1" dirty="0">
                <a:solidFill>
                  <a:srgbClr val="085041"/>
                </a:solidFill>
                <a:latin typeface="Calibri" pitchFamily="34" charset="0"/>
                <a:ea typeface="Calibri" pitchFamily="34" charset="-122"/>
                <a:cs typeface="Calibri" pitchFamily="34" charset="-120"/>
              </a:rPr>
              <a:t>Where bias comes from</a:t>
            </a:r>
            <a:endParaRPr lang="en-US" sz="1400" dirty="0"/>
          </a:p>
        </p:txBody>
      </p:sp>
      <p:sp>
        <p:nvSpPr>
          <p:cNvPr id="24" name="Text 22"/>
          <p:cNvSpPr/>
          <p:nvPr/>
        </p:nvSpPr>
        <p:spPr>
          <a:xfrm>
            <a:off x="4818888" y="3794760"/>
            <a:ext cx="3941064" cy="54864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Bias is inherited from training data and human design decisions — not intentional, but real in its effects.</a:t>
            </a:r>
            <a:endParaRPr lang="en-US" sz="1050" dirty="0"/>
          </a:p>
        </p:txBody>
      </p:sp>
      <p:sp>
        <p:nvSpPr>
          <p:cNvPr id="25" name="Shape 23"/>
          <p:cNvSpPr/>
          <p:nvPr/>
        </p:nvSpPr>
        <p:spPr>
          <a:xfrm>
            <a:off x="320040" y="4754880"/>
            <a:ext cx="8503920" cy="347472"/>
          </a:xfrm>
          <a:prstGeom prst="roundRect">
            <a:avLst>
              <a:gd name="adj" fmla="val 15789"/>
            </a:avLst>
          </a:prstGeom>
          <a:solidFill>
            <a:srgbClr val="EEEDFE"/>
          </a:solidFill>
          <a:ln w="9525">
            <a:solidFill>
              <a:srgbClr val="7F77DD"/>
            </a:solidFill>
            <a:prstDash val="solid"/>
          </a:ln>
        </p:spPr>
        <p:txBody>
          <a:bodyPr/>
          <a:lstStyle/>
          <a:p>
            <a:endParaRPr lang="en-US"/>
          </a:p>
        </p:txBody>
      </p:sp>
      <p:sp>
        <p:nvSpPr>
          <p:cNvPr id="26" name="Shape 24"/>
          <p:cNvSpPr/>
          <p:nvPr/>
        </p:nvSpPr>
        <p:spPr>
          <a:xfrm>
            <a:off x="320040" y="4754880"/>
            <a:ext cx="64008" cy="347472"/>
          </a:xfrm>
          <a:prstGeom prst="rect">
            <a:avLst/>
          </a:prstGeom>
          <a:solidFill>
            <a:srgbClr val="7F77DD"/>
          </a:solidFill>
          <a:ln w="12700">
            <a:solidFill>
              <a:srgbClr val="7F77DD"/>
            </a:solidFill>
            <a:prstDash val="solid"/>
          </a:ln>
        </p:spPr>
        <p:txBody>
          <a:bodyPr/>
          <a:lstStyle/>
          <a:p>
            <a:endParaRPr lang="en-US"/>
          </a:p>
        </p:txBody>
      </p:sp>
      <p:sp>
        <p:nvSpPr>
          <p:cNvPr id="27" name="Text 25"/>
          <p:cNvSpPr/>
          <p:nvPr/>
        </p:nvSpPr>
        <p:spPr>
          <a:xfrm>
            <a:off x="502920" y="4754880"/>
            <a:ext cx="8229600" cy="347472"/>
          </a:xfrm>
          <a:prstGeom prst="rect">
            <a:avLst/>
          </a:prstGeom>
          <a:noFill/>
          <a:ln/>
        </p:spPr>
        <p:txBody>
          <a:bodyPr wrap="square" rtlCol="0" anchor="ctr"/>
          <a:lstStyle/>
          <a:p>
            <a:pPr marL="0" indent="0" algn="ctr">
              <a:buNone/>
            </a:pPr>
            <a:r>
              <a:rPr lang="en-US" sz="1150" i="1" dirty="0">
                <a:solidFill>
                  <a:srgbClr val="3C3489"/>
                </a:solidFill>
                <a:latin typeface="Calibri" pitchFamily="34" charset="0"/>
                <a:ea typeface="Calibri" pitchFamily="34" charset="-122"/>
                <a:cs typeface="Calibri" pitchFamily="34" charset="-120"/>
              </a:rPr>
              <a:t>Understanding how AI works makes you a fundamentally better user of every AI tool.</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3C3489"/>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3474720"/>
            <a:ext cx="9144000" cy="1668780"/>
          </a:xfrm>
          <a:prstGeom prst="rect">
            <a:avLst/>
          </a:prstGeom>
          <a:solidFill>
            <a:srgbClr val="7F77DD"/>
          </a:solidFill>
          <a:ln w="12700">
            <a:solidFill>
              <a:srgbClr val="7F77DD"/>
            </a:solidFill>
            <a:prstDash val="solid"/>
          </a:ln>
        </p:spPr>
        <p:txBody>
          <a:bodyPr/>
          <a:lstStyle/>
          <a:p>
            <a:endParaRPr lang="en-US"/>
          </a:p>
        </p:txBody>
      </p:sp>
      <p:sp>
        <p:nvSpPr>
          <p:cNvPr id="4" name="Text 2"/>
          <p:cNvSpPr/>
          <p:nvPr/>
        </p:nvSpPr>
        <p:spPr>
          <a:xfrm>
            <a:off x="548640" y="475488"/>
            <a:ext cx="8229600" cy="621792"/>
          </a:xfrm>
          <a:prstGeom prst="rect">
            <a:avLst/>
          </a:prstGeom>
          <a:noFill/>
          <a:ln/>
        </p:spPr>
        <p:txBody>
          <a:bodyPr wrap="square" rtlCol="0" anchor="ctr"/>
          <a:lstStyle/>
          <a:p>
            <a:pPr marL="0" indent="0" algn="ctr">
              <a:buNone/>
            </a:pPr>
            <a:r>
              <a:rPr lang="en-US" sz="3200" dirty="0">
                <a:solidFill>
                  <a:srgbClr val="FFFFFF"/>
                </a:solidFill>
                <a:latin typeface="Georgia" pitchFamily="34" charset="0"/>
                <a:ea typeface="Georgia" pitchFamily="34" charset="-122"/>
                <a:cs typeface="Georgia" pitchFamily="34" charset="-120"/>
              </a:rPr>
              <a:t>You now understand AI from the inside.</a:t>
            </a:r>
            <a:endParaRPr lang="en-US" sz="3200" dirty="0"/>
          </a:p>
        </p:txBody>
      </p:sp>
      <p:sp>
        <p:nvSpPr>
          <p:cNvPr id="5" name="Text 3"/>
          <p:cNvSpPr/>
          <p:nvPr/>
        </p:nvSpPr>
        <p:spPr>
          <a:xfrm>
            <a:off x="914400" y="1170432"/>
            <a:ext cx="7315200" cy="347472"/>
          </a:xfrm>
          <a:prstGeom prst="rect">
            <a:avLst/>
          </a:prstGeom>
          <a:noFill/>
          <a:ln/>
        </p:spPr>
        <p:txBody>
          <a:bodyPr wrap="square" rtlCol="0" anchor="ctr"/>
          <a:lstStyle/>
          <a:p>
            <a:pPr marL="0" indent="0" algn="ctr">
              <a:buNone/>
            </a:pPr>
            <a:r>
              <a:rPr lang="en-US" sz="1400" dirty="0">
                <a:solidFill>
                  <a:srgbClr val="CECBF6"/>
                </a:solidFill>
                <a:latin typeface="Calibri" pitchFamily="34" charset="0"/>
                <a:ea typeface="Calibri" pitchFamily="34" charset="-122"/>
                <a:cs typeface="Calibri" pitchFamily="34" charset="-120"/>
              </a:rPr>
              <a:t>How it works  ·  Why it fails  ·  Where bias comes from</a:t>
            </a:r>
            <a:endParaRPr lang="en-US" sz="1400" dirty="0"/>
          </a:p>
        </p:txBody>
      </p:sp>
      <p:sp>
        <p:nvSpPr>
          <p:cNvPr id="6" name="Text 4"/>
          <p:cNvSpPr/>
          <p:nvPr/>
        </p:nvSpPr>
        <p:spPr>
          <a:xfrm>
            <a:off x="914400" y="1627632"/>
            <a:ext cx="7315200" cy="502920"/>
          </a:xfrm>
          <a:prstGeom prst="rect">
            <a:avLst/>
          </a:prstGeom>
          <a:noFill/>
          <a:ln/>
        </p:spPr>
        <p:txBody>
          <a:bodyPr wrap="square" rtlCol="0" anchor="ctr"/>
          <a:lstStyle/>
          <a:p>
            <a:pPr marL="0" indent="0" algn="ctr">
              <a:buNone/>
            </a:pPr>
            <a:r>
              <a:rPr lang="en-US" sz="1500" i="1" dirty="0">
                <a:solidFill>
                  <a:srgbClr val="CECBF6"/>
                </a:solidFill>
                <a:latin typeface="Calibri" pitchFamily="34" charset="0"/>
                <a:ea typeface="Calibri" pitchFamily="34" charset="-122"/>
                <a:cs typeface="Calibri" pitchFamily="34" charset="-120"/>
              </a:rPr>
              <a:t>That understanding changes everything about how you use — and question — AI outputs.</a:t>
            </a:r>
            <a:endParaRPr lang="en-US" sz="1500" dirty="0"/>
          </a:p>
        </p:txBody>
      </p:sp>
      <p:sp>
        <p:nvSpPr>
          <p:cNvPr id="7" name="Text 5"/>
          <p:cNvSpPr/>
          <p:nvPr/>
        </p:nvSpPr>
        <p:spPr>
          <a:xfrm>
            <a:off x="548640" y="3611880"/>
            <a:ext cx="8229600" cy="274320"/>
          </a:xfrm>
          <a:prstGeom prst="rect">
            <a:avLst/>
          </a:prstGeom>
          <a:noFill/>
          <a:ln/>
        </p:spPr>
        <p:txBody>
          <a:bodyPr wrap="square" rtlCol="0" anchor="ctr"/>
          <a:lstStyle/>
          <a:p>
            <a:pPr marL="0" indent="0" algn="ctr">
              <a:buNone/>
            </a:pPr>
            <a:r>
              <a:rPr lang="en-US" sz="900" b="1" kern="0" spc="200" dirty="0">
                <a:solidFill>
                  <a:srgbClr val="AFA9EC"/>
                </a:solidFill>
                <a:latin typeface="Calibri" pitchFamily="34" charset="0"/>
                <a:ea typeface="Calibri" pitchFamily="34" charset="-122"/>
                <a:cs typeface="Calibri" pitchFamily="34" charset="-120"/>
              </a:rPr>
              <a:t>COMING UP — MODULE 5</a:t>
            </a:r>
            <a:endParaRPr lang="en-US" sz="900" dirty="0"/>
          </a:p>
        </p:txBody>
      </p:sp>
      <p:sp>
        <p:nvSpPr>
          <p:cNvPr id="8" name="Text 6"/>
          <p:cNvSpPr/>
          <p:nvPr/>
        </p:nvSpPr>
        <p:spPr>
          <a:xfrm>
            <a:off x="548640" y="3904488"/>
            <a:ext cx="8229600" cy="54864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AI ethics, safety &amp; being a responsible user</a:t>
            </a:r>
            <a:endParaRPr lang="en-US" sz="2000" dirty="0"/>
          </a:p>
        </p:txBody>
      </p:sp>
      <p:sp>
        <p:nvSpPr>
          <p:cNvPr id="9" name="Text 7"/>
          <p:cNvSpPr/>
          <p:nvPr/>
        </p:nvSpPr>
        <p:spPr>
          <a:xfrm>
            <a:off x="548640" y="4480560"/>
            <a:ext cx="8229600" cy="274320"/>
          </a:xfrm>
          <a:prstGeom prst="rect">
            <a:avLst/>
          </a:prstGeom>
          <a:noFill/>
          <a:ln/>
        </p:spPr>
        <p:txBody>
          <a:bodyPr wrap="square" rtlCol="0" anchor="ctr"/>
          <a:lstStyle/>
          <a:p>
            <a:pPr marL="0" indent="0" algn="ctr">
              <a:buNone/>
            </a:pPr>
            <a:r>
              <a:rPr lang="en-US" sz="1100" dirty="0">
                <a:solidFill>
                  <a:srgbClr val="AFA9EC"/>
                </a:solidFill>
                <a:latin typeface="Calibri" pitchFamily="34" charset="0"/>
                <a:ea typeface="Calibri" pitchFamily="34" charset="-122"/>
                <a:cs typeface="Calibri" pitchFamily="34" charset="-120"/>
              </a:rPr>
              <a:t>Misinformation  ·  Privacy  ·  Responsible use  ·  What to do when AI gets it wrong</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2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OPENING</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Why understanding AI makes you a better user</a:t>
            </a:r>
            <a:endParaRPr lang="en-US" sz="2000" dirty="0"/>
          </a:p>
        </p:txBody>
      </p:sp>
      <p:sp>
        <p:nvSpPr>
          <p:cNvPr id="9" name="Shape 7"/>
          <p:cNvSpPr/>
          <p:nvPr/>
        </p:nvSpPr>
        <p:spPr>
          <a:xfrm>
            <a:off x="320040" y="1005840"/>
            <a:ext cx="8503920" cy="1097280"/>
          </a:xfrm>
          <a:prstGeom prst="roundRect">
            <a:avLst>
              <a:gd name="adj" fmla="val 6667"/>
            </a:avLst>
          </a:prstGeom>
          <a:solidFill>
            <a:srgbClr val="EEEDFE"/>
          </a:solidFill>
          <a:ln w="9525">
            <a:solidFill>
              <a:srgbClr val="7F77DD"/>
            </a:solidFill>
            <a:prstDash val="solid"/>
          </a:ln>
        </p:spPr>
        <p:txBody>
          <a:bodyPr/>
          <a:lstStyle/>
          <a:p>
            <a:endParaRPr lang="en-US"/>
          </a:p>
        </p:txBody>
      </p:sp>
      <p:sp>
        <p:nvSpPr>
          <p:cNvPr id="10" name="Shape 8"/>
          <p:cNvSpPr/>
          <p:nvPr/>
        </p:nvSpPr>
        <p:spPr>
          <a:xfrm>
            <a:off x="320040" y="1005840"/>
            <a:ext cx="54864" cy="1097280"/>
          </a:xfrm>
          <a:prstGeom prst="rect">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457200" y="1243584"/>
            <a:ext cx="640080" cy="64008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2" name="Text 10"/>
          <p:cNvSpPr/>
          <p:nvPr/>
        </p:nvSpPr>
        <p:spPr>
          <a:xfrm>
            <a:off x="1234440" y="1115568"/>
            <a:ext cx="7406640" cy="914400"/>
          </a:xfrm>
          <a:prstGeom prst="rect">
            <a:avLst/>
          </a:prstGeom>
          <a:noFill/>
          <a:ln/>
        </p:spPr>
        <p:txBody>
          <a:bodyPr wrap="square" rtlCol="0" anchor="ctr"/>
          <a:lstStyle/>
          <a:p>
            <a:pPr marL="0" indent="0">
              <a:buNone/>
            </a:pPr>
            <a:r>
              <a:rPr lang="en-US" sz="1300" dirty="0">
                <a:solidFill>
                  <a:srgbClr val="3C3489"/>
                </a:solidFill>
                <a:latin typeface="Calibri" pitchFamily="34" charset="0"/>
                <a:ea typeface="Calibri" pitchFamily="34" charset="-122"/>
                <a:cs typeface="Calibri" pitchFamily="34" charset="-120"/>
              </a:rPr>
              <a:t>You will know why AI sometimes gives confident-sounding wrong answers — and when to be suspicious</a:t>
            </a:r>
            <a:endParaRPr lang="en-US" sz="1300" dirty="0"/>
          </a:p>
        </p:txBody>
      </p:sp>
      <p:sp>
        <p:nvSpPr>
          <p:cNvPr id="13" name="Shape 11"/>
          <p:cNvSpPr/>
          <p:nvPr/>
        </p:nvSpPr>
        <p:spPr>
          <a:xfrm>
            <a:off x="320040" y="2267712"/>
            <a:ext cx="8503920" cy="1097280"/>
          </a:xfrm>
          <a:prstGeom prst="roundRect">
            <a:avLst>
              <a:gd name="adj" fmla="val 6667"/>
            </a:avLst>
          </a:prstGeom>
          <a:solidFill>
            <a:srgbClr val="E1F5EE"/>
          </a:solidFill>
          <a:ln w="9525">
            <a:solidFill>
              <a:srgbClr val="1D9E75"/>
            </a:solidFill>
            <a:prstDash val="solid"/>
          </a:ln>
        </p:spPr>
        <p:txBody>
          <a:bodyPr/>
          <a:lstStyle/>
          <a:p>
            <a:endParaRPr lang="en-US"/>
          </a:p>
        </p:txBody>
      </p:sp>
      <p:sp>
        <p:nvSpPr>
          <p:cNvPr id="14" name="Shape 12"/>
          <p:cNvSpPr/>
          <p:nvPr/>
        </p:nvSpPr>
        <p:spPr>
          <a:xfrm>
            <a:off x="320040" y="2267712"/>
            <a:ext cx="54864" cy="1097280"/>
          </a:xfrm>
          <a:prstGeom prst="rect">
            <a:avLst/>
          </a:prstGeom>
          <a:solidFill>
            <a:srgbClr val="1D9E75"/>
          </a:solidFill>
          <a:ln w="12700">
            <a:solidFill>
              <a:srgbClr val="1D9E75"/>
            </a:solidFill>
            <a:prstDash val="solid"/>
          </a:ln>
        </p:spPr>
        <p:txBody>
          <a:bodyPr/>
          <a:lstStyle/>
          <a:p>
            <a:endParaRPr lang="en-US"/>
          </a:p>
        </p:txBody>
      </p:sp>
      <p:sp>
        <p:nvSpPr>
          <p:cNvPr id="15" name="Text 13"/>
          <p:cNvSpPr/>
          <p:nvPr/>
        </p:nvSpPr>
        <p:spPr>
          <a:xfrm>
            <a:off x="457200" y="2505456"/>
            <a:ext cx="640080" cy="64008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6" name="Text 14"/>
          <p:cNvSpPr/>
          <p:nvPr/>
        </p:nvSpPr>
        <p:spPr>
          <a:xfrm>
            <a:off x="1234440" y="2377440"/>
            <a:ext cx="7406640" cy="914400"/>
          </a:xfrm>
          <a:prstGeom prst="rect">
            <a:avLst/>
          </a:prstGeom>
          <a:noFill/>
          <a:ln/>
        </p:spPr>
        <p:txBody>
          <a:bodyPr wrap="square" rtlCol="0" anchor="ctr"/>
          <a:lstStyle/>
          <a:p>
            <a:pPr marL="0" indent="0">
              <a:buNone/>
            </a:pPr>
            <a:r>
              <a:rPr lang="en-US" sz="1300" dirty="0">
                <a:solidFill>
                  <a:srgbClr val="085041"/>
                </a:solidFill>
                <a:latin typeface="Calibri" pitchFamily="34" charset="0"/>
                <a:ea typeface="Calibri" pitchFamily="34" charset="-122"/>
                <a:cs typeface="Calibri" pitchFamily="34" charset="-120"/>
              </a:rPr>
              <a:t>You will understand what AI bias is, where it comes from, and how it affects outputs you rely on</a:t>
            </a:r>
            <a:endParaRPr lang="en-US" sz="1300" dirty="0"/>
          </a:p>
        </p:txBody>
      </p:sp>
      <p:sp>
        <p:nvSpPr>
          <p:cNvPr id="17" name="Shape 15"/>
          <p:cNvSpPr/>
          <p:nvPr/>
        </p:nvSpPr>
        <p:spPr>
          <a:xfrm>
            <a:off x="320040" y="3529584"/>
            <a:ext cx="8503920" cy="1097280"/>
          </a:xfrm>
          <a:prstGeom prst="roundRect">
            <a:avLst>
              <a:gd name="adj" fmla="val 6667"/>
            </a:avLst>
          </a:prstGeom>
          <a:solidFill>
            <a:srgbClr val="FAEEDA"/>
          </a:solidFill>
          <a:ln w="9525">
            <a:solidFill>
              <a:srgbClr val="EF9F27"/>
            </a:solidFill>
            <a:prstDash val="solid"/>
          </a:ln>
        </p:spPr>
        <p:txBody>
          <a:bodyPr/>
          <a:lstStyle/>
          <a:p>
            <a:endParaRPr lang="en-US"/>
          </a:p>
        </p:txBody>
      </p:sp>
      <p:sp>
        <p:nvSpPr>
          <p:cNvPr id="18" name="Shape 16"/>
          <p:cNvSpPr/>
          <p:nvPr/>
        </p:nvSpPr>
        <p:spPr>
          <a:xfrm>
            <a:off x="320040" y="3529584"/>
            <a:ext cx="54864" cy="1097280"/>
          </a:xfrm>
          <a:prstGeom prst="rect">
            <a:avLst/>
          </a:prstGeom>
          <a:solidFill>
            <a:srgbClr val="EF9F27"/>
          </a:solidFill>
          <a:ln w="12700">
            <a:solidFill>
              <a:srgbClr val="EF9F27"/>
            </a:solidFill>
            <a:prstDash val="solid"/>
          </a:ln>
        </p:spPr>
        <p:txBody>
          <a:bodyPr/>
          <a:lstStyle/>
          <a:p>
            <a:endParaRPr lang="en-US"/>
          </a:p>
        </p:txBody>
      </p:sp>
      <p:sp>
        <p:nvSpPr>
          <p:cNvPr id="19" name="Text 17"/>
          <p:cNvSpPr/>
          <p:nvPr/>
        </p:nvSpPr>
        <p:spPr>
          <a:xfrm>
            <a:off x="457200" y="3767328"/>
            <a:ext cx="640080" cy="64008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0" name="Text 18"/>
          <p:cNvSpPr/>
          <p:nvPr/>
        </p:nvSpPr>
        <p:spPr>
          <a:xfrm>
            <a:off x="1234440" y="3639312"/>
            <a:ext cx="7406640" cy="914400"/>
          </a:xfrm>
          <a:prstGeom prst="rect">
            <a:avLst/>
          </a:prstGeom>
          <a:noFill/>
          <a:ln/>
        </p:spPr>
        <p:txBody>
          <a:bodyPr wrap="square" rtlCol="0" anchor="ctr"/>
          <a:lstStyle/>
          <a:p>
            <a:pPr marL="0" indent="0">
              <a:buNone/>
            </a:pPr>
            <a:r>
              <a:rPr lang="en-US" sz="1300" dirty="0">
                <a:solidFill>
                  <a:srgbClr val="633806"/>
                </a:solidFill>
                <a:latin typeface="Calibri" pitchFamily="34" charset="0"/>
                <a:ea typeface="Calibri" pitchFamily="34" charset="-122"/>
                <a:cs typeface="Calibri" pitchFamily="34" charset="-120"/>
              </a:rPr>
              <a:t>You will be a more informed, more critical user of every AI tool — including the ones in Modules 2 and 3</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3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HOW LANGUAGE MODELS WORK</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is a large language model?</a:t>
            </a:r>
            <a:endParaRPr lang="en-US" sz="2000" dirty="0"/>
          </a:p>
        </p:txBody>
      </p:sp>
      <p:sp>
        <p:nvSpPr>
          <p:cNvPr id="9" name="Shape 7"/>
          <p:cNvSpPr/>
          <p:nvPr/>
        </p:nvSpPr>
        <p:spPr>
          <a:xfrm>
            <a:off x="320040" y="960120"/>
            <a:ext cx="8503920" cy="1600200"/>
          </a:xfrm>
          <a:prstGeom prst="roundRect">
            <a:avLst>
              <a:gd name="adj" fmla="val 5714"/>
            </a:avLst>
          </a:prstGeom>
          <a:solidFill>
            <a:srgbClr val="EEEDFE"/>
          </a:solidFill>
          <a:ln w="19050">
            <a:solidFill>
              <a:srgbClr val="7F77DD"/>
            </a:solidFill>
            <a:prstDash val="solid"/>
          </a:ln>
        </p:spPr>
        <p:txBody>
          <a:bodyPr/>
          <a:lstStyle/>
          <a:p>
            <a:endParaRPr lang="en-US"/>
          </a:p>
        </p:txBody>
      </p:sp>
      <p:sp>
        <p:nvSpPr>
          <p:cNvPr id="10" name="Shape 8"/>
          <p:cNvSpPr/>
          <p:nvPr/>
        </p:nvSpPr>
        <p:spPr>
          <a:xfrm>
            <a:off x="320040" y="960120"/>
            <a:ext cx="64008" cy="1600200"/>
          </a:xfrm>
          <a:prstGeom prst="rect">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530352" y="1051560"/>
            <a:ext cx="8046720" cy="438912"/>
          </a:xfrm>
          <a:prstGeom prst="rect">
            <a:avLst/>
          </a:prstGeom>
          <a:noFill/>
          <a:ln/>
        </p:spPr>
        <p:txBody>
          <a:bodyPr wrap="square" rtlCol="0" anchor="ctr"/>
          <a:lstStyle/>
          <a:p>
            <a:pPr marL="0" indent="0">
              <a:buNone/>
            </a:pPr>
            <a:r>
              <a:rPr lang="en-US" sz="2000" dirty="0">
                <a:solidFill>
                  <a:srgbClr val="534AB7"/>
                </a:solidFill>
                <a:latin typeface="Georgia" pitchFamily="34" charset="0"/>
                <a:ea typeface="Georgia" pitchFamily="34" charset="-122"/>
                <a:cs typeface="Georgia" pitchFamily="34" charset="-120"/>
              </a:rPr>
              <a:t>A language model predicts</a:t>
            </a:r>
            <a:endParaRPr lang="en-US" sz="2000" dirty="0"/>
          </a:p>
        </p:txBody>
      </p:sp>
      <p:sp>
        <p:nvSpPr>
          <p:cNvPr id="12" name="Text 10"/>
          <p:cNvSpPr/>
          <p:nvPr/>
        </p:nvSpPr>
        <p:spPr>
          <a:xfrm>
            <a:off x="530352" y="1463040"/>
            <a:ext cx="8046720" cy="502920"/>
          </a:xfrm>
          <a:prstGeom prst="rect">
            <a:avLst/>
          </a:prstGeom>
          <a:noFill/>
          <a:ln/>
        </p:spPr>
        <p:txBody>
          <a:bodyPr wrap="square" rtlCol="0" anchor="ctr"/>
          <a:lstStyle/>
          <a:p>
            <a:pPr marL="0" indent="0">
              <a:buNone/>
            </a:pPr>
            <a:r>
              <a:rPr lang="en-US" sz="2800" dirty="0">
                <a:solidFill>
                  <a:srgbClr val="3C3489"/>
                </a:solidFill>
                <a:latin typeface="Georgia" pitchFamily="34" charset="0"/>
                <a:ea typeface="Georgia" pitchFamily="34" charset="-122"/>
                <a:cs typeface="Georgia" pitchFamily="34" charset="-120"/>
              </a:rPr>
              <a:t>the most likely next word.</a:t>
            </a:r>
            <a:endParaRPr lang="en-US" sz="2800" dirty="0"/>
          </a:p>
        </p:txBody>
      </p:sp>
      <p:sp>
        <p:nvSpPr>
          <p:cNvPr id="13" name="Text 11"/>
          <p:cNvSpPr/>
          <p:nvPr/>
        </p:nvSpPr>
        <p:spPr>
          <a:xfrm>
            <a:off x="530352" y="1965960"/>
            <a:ext cx="8046720" cy="347472"/>
          </a:xfrm>
          <a:prstGeom prst="rect">
            <a:avLst/>
          </a:prstGeom>
          <a:noFill/>
          <a:ln/>
        </p:spPr>
        <p:txBody>
          <a:bodyPr wrap="square" rtlCol="0" anchor="ctr"/>
          <a:lstStyle/>
          <a:p>
            <a:pPr marL="0" indent="0">
              <a:buNone/>
            </a:pPr>
            <a:r>
              <a:rPr lang="en-US" sz="1400" i="1" dirty="0">
                <a:solidFill>
                  <a:srgbClr val="534AB7"/>
                </a:solidFill>
                <a:latin typeface="Calibri" pitchFamily="34" charset="0"/>
                <a:ea typeface="Calibri" pitchFamily="34" charset="-122"/>
                <a:cs typeface="Calibri" pitchFamily="34" charset="-120"/>
              </a:rPr>
              <a:t>Then the next. Then the next. Until your response is complete.</a:t>
            </a:r>
            <a:endParaRPr lang="en-US" sz="1400" dirty="0"/>
          </a:p>
        </p:txBody>
      </p:sp>
      <p:sp>
        <p:nvSpPr>
          <p:cNvPr id="14" name="Text 12"/>
          <p:cNvSpPr/>
          <p:nvPr/>
        </p:nvSpPr>
        <p:spPr>
          <a:xfrm>
            <a:off x="320040" y="2788920"/>
            <a:ext cx="8503920" cy="274320"/>
          </a:xfrm>
          <a:prstGeom prst="rect">
            <a:avLst/>
          </a:prstGeom>
          <a:noFill/>
          <a:ln/>
        </p:spPr>
        <p:txBody>
          <a:bodyPr wrap="square" rtlCol="0" anchor="ctr"/>
          <a:lstStyle/>
          <a:p>
            <a:pPr marL="0" indent="0" algn="ctr">
              <a:buNone/>
            </a:pPr>
            <a:r>
              <a:rPr lang="en-US" sz="1200" i="1" dirty="0">
                <a:solidFill>
                  <a:srgbClr val="444441"/>
                </a:solidFill>
                <a:latin typeface="Calibri" pitchFamily="34" charset="0"/>
                <a:ea typeface="Calibri" pitchFamily="34" charset="-122"/>
                <a:cs typeface="Calibri" pitchFamily="34" charset="-120"/>
              </a:rPr>
              <a:t>Example: 'The capital of France is ___'</a:t>
            </a:r>
            <a:endParaRPr lang="en-US" sz="1200" dirty="0"/>
          </a:p>
        </p:txBody>
      </p:sp>
      <p:sp>
        <p:nvSpPr>
          <p:cNvPr id="15" name="Shape 13"/>
          <p:cNvSpPr/>
          <p:nvPr/>
        </p:nvSpPr>
        <p:spPr>
          <a:xfrm>
            <a:off x="822960" y="3154680"/>
            <a:ext cx="1828800" cy="1097280"/>
          </a:xfrm>
          <a:prstGeom prst="roundRect">
            <a:avLst>
              <a:gd name="adj" fmla="val 6667"/>
            </a:avLst>
          </a:prstGeom>
          <a:solidFill>
            <a:srgbClr val="7F77DD"/>
          </a:solidFill>
          <a:ln w="19050">
            <a:solidFill>
              <a:srgbClr val="7F77DD"/>
            </a:solidFill>
            <a:prstDash val="solid"/>
          </a:ln>
        </p:spPr>
        <p:txBody>
          <a:bodyPr/>
          <a:lstStyle/>
          <a:p>
            <a:endParaRPr lang="en-US"/>
          </a:p>
        </p:txBody>
      </p:sp>
      <p:sp>
        <p:nvSpPr>
          <p:cNvPr id="16" name="Text 14"/>
          <p:cNvSpPr/>
          <p:nvPr/>
        </p:nvSpPr>
        <p:spPr>
          <a:xfrm>
            <a:off x="822960" y="3218688"/>
            <a:ext cx="1828800" cy="45720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Paris</a:t>
            </a:r>
            <a:endParaRPr lang="en-US" sz="1800" dirty="0"/>
          </a:p>
        </p:txBody>
      </p:sp>
      <p:sp>
        <p:nvSpPr>
          <p:cNvPr id="17" name="Text 15"/>
          <p:cNvSpPr/>
          <p:nvPr/>
        </p:nvSpPr>
        <p:spPr>
          <a:xfrm>
            <a:off x="822960" y="3675888"/>
            <a:ext cx="1828800" cy="347472"/>
          </a:xfrm>
          <a:prstGeom prst="rect">
            <a:avLst/>
          </a:prstGeom>
          <a:noFill/>
          <a:ln/>
        </p:spPr>
        <p:txBody>
          <a:bodyPr wrap="square" rtlCol="0" anchor="ctr"/>
          <a:lstStyle/>
          <a:p>
            <a:pPr marL="0" indent="0" algn="ctr">
              <a:buNone/>
            </a:pPr>
            <a:r>
              <a:rPr lang="en-US" sz="1300" dirty="0">
                <a:solidFill>
                  <a:srgbClr val="CECBF6"/>
                </a:solidFill>
                <a:latin typeface="Calibri" pitchFamily="34" charset="0"/>
                <a:ea typeface="Calibri" pitchFamily="34" charset="-122"/>
                <a:cs typeface="Calibri" pitchFamily="34" charset="-120"/>
              </a:rPr>
              <a:t>94%</a:t>
            </a:r>
            <a:endParaRPr lang="en-US" sz="1300" dirty="0"/>
          </a:p>
        </p:txBody>
      </p:sp>
      <p:sp>
        <p:nvSpPr>
          <p:cNvPr id="18" name="Shape 16"/>
          <p:cNvSpPr/>
          <p:nvPr/>
        </p:nvSpPr>
        <p:spPr>
          <a:xfrm>
            <a:off x="2834640" y="3154680"/>
            <a:ext cx="1828800" cy="1097280"/>
          </a:xfrm>
          <a:prstGeom prst="roundRect">
            <a:avLst>
              <a:gd name="adj" fmla="val 6667"/>
            </a:avLst>
          </a:prstGeom>
          <a:solidFill>
            <a:srgbClr val="F1EFE8"/>
          </a:solidFill>
          <a:ln w="6350">
            <a:solidFill>
              <a:srgbClr val="B4B2A9"/>
            </a:solidFill>
            <a:prstDash val="solid"/>
          </a:ln>
        </p:spPr>
        <p:txBody>
          <a:bodyPr/>
          <a:lstStyle/>
          <a:p>
            <a:endParaRPr lang="en-US"/>
          </a:p>
        </p:txBody>
      </p:sp>
      <p:sp>
        <p:nvSpPr>
          <p:cNvPr id="19" name="Text 17"/>
          <p:cNvSpPr/>
          <p:nvPr/>
        </p:nvSpPr>
        <p:spPr>
          <a:xfrm>
            <a:off x="2834640" y="3218688"/>
            <a:ext cx="1828800" cy="457200"/>
          </a:xfrm>
          <a:prstGeom prst="rect">
            <a:avLst/>
          </a:prstGeom>
          <a:noFill/>
          <a:ln/>
        </p:spPr>
        <p:txBody>
          <a:bodyPr wrap="square" rtlCol="0" anchor="ctr"/>
          <a:lstStyle/>
          <a:p>
            <a:pPr marL="0" indent="0" algn="ctr">
              <a:buNone/>
            </a:pPr>
            <a:r>
              <a:rPr lang="en-US" sz="1400" dirty="0">
                <a:solidFill>
                  <a:srgbClr val="444441"/>
                </a:solidFill>
                <a:latin typeface="Calibri" pitchFamily="34" charset="0"/>
                <a:ea typeface="Calibri" pitchFamily="34" charset="-122"/>
                <a:cs typeface="Calibri" pitchFamily="34" charset="-120"/>
              </a:rPr>
              <a:t>Lyon</a:t>
            </a:r>
            <a:endParaRPr lang="en-US" sz="1400" dirty="0"/>
          </a:p>
        </p:txBody>
      </p:sp>
      <p:sp>
        <p:nvSpPr>
          <p:cNvPr id="20" name="Text 18"/>
          <p:cNvSpPr/>
          <p:nvPr/>
        </p:nvSpPr>
        <p:spPr>
          <a:xfrm>
            <a:off x="2834640" y="3675888"/>
            <a:ext cx="1828800" cy="347472"/>
          </a:xfrm>
          <a:prstGeom prst="rect">
            <a:avLst/>
          </a:prstGeom>
          <a:noFill/>
          <a:ln/>
        </p:spPr>
        <p:txBody>
          <a:bodyPr wrap="square" rtlCol="0" anchor="ctr"/>
          <a:lstStyle/>
          <a:p>
            <a:pPr marL="0" indent="0" algn="ctr">
              <a:buNone/>
            </a:pPr>
            <a:r>
              <a:rPr lang="en-US" sz="1300" dirty="0">
                <a:solidFill>
                  <a:srgbClr val="B4B2A9"/>
                </a:solidFill>
                <a:latin typeface="Calibri" pitchFamily="34" charset="0"/>
                <a:ea typeface="Calibri" pitchFamily="34" charset="-122"/>
                <a:cs typeface="Calibri" pitchFamily="34" charset="-120"/>
              </a:rPr>
              <a:t>3%</a:t>
            </a:r>
            <a:endParaRPr lang="en-US" sz="1300" dirty="0"/>
          </a:p>
        </p:txBody>
      </p:sp>
      <p:sp>
        <p:nvSpPr>
          <p:cNvPr id="21" name="Shape 19"/>
          <p:cNvSpPr/>
          <p:nvPr/>
        </p:nvSpPr>
        <p:spPr>
          <a:xfrm>
            <a:off x="4846320" y="3154680"/>
            <a:ext cx="1828800" cy="1097280"/>
          </a:xfrm>
          <a:prstGeom prst="roundRect">
            <a:avLst>
              <a:gd name="adj" fmla="val 6667"/>
            </a:avLst>
          </a:prstGeom>
          <a:solidFill>
            <a:srgbClr val="F1EFE8"/>
          </a:solidFill>
          <a:ln w="6350">
            <a:solidFill>
              <a:srgbClr val="B4B2A9"/>
            </a:solidFill>
            <a:prstDash val="solid"/>
          </a:ln>
        </p:spPr>
        <p:txBody>
          <a:bodyPr/>
          <a:lstStyle/>
          <a:p>
            <a:endParaRPr lang="en-US"/>
          </a:p>
        </p:txBody>
      </p:sp>
      <p:sp>
        <p:nvSpPr>
          <p:cNvPr id="22" name="Text 20"/>
          <p:cNvSpPr/>
          <p:nvPr/>
        </p:nvSpPr>
        <p:spPr>
          <a:xfrm>
            <a:off x="4846320" y="3218688"/>
            <a:ext cx="1828800" cy="457200"/>
          </a:xfrm>
          <a:prstGeom prst="rect">
            <a:avLst/>
          </a:prstGeom>
          <a:noFill/>
          <a:ln/>
        </p:spPr>
        <p:txBody>
          <a:bodyPr wrap="square" rtlCol="0" anchor="ctr"/>
          <a:lstStyle/>
          <a:p>
            <a:pPr marL="0" indent="0" algn="ctr">
              <a:buNone/>
            </a:pPr>
            <a:r>
              <a:rPr lang="en-US" sz="1400" dirty="0">
                <a:solidFill>
                  <a:srgbClr val="444441"/>
                </a:solidFill>
                <a:latin typeface="Calibri" pitchFamily="34" charset="0"/>
                <a:ea typeface="Calibri" pitchFamily="34" charset="-122"/>
                <a:cs typeface="Calibri" pitchFamily="34" charset="-120"/>
              </a:rPr>
              <a:t>Marseille</a:t>
            </a:r>
            <a:endParaRPr lang="en-US" sz="1400" dirty="0"/>
          </a:p>
        </p:txBody>
      </p:sp>
      <p:sp>
        <p:nvSpPr>
          <p:cNvPr id="23" name="Text 21"/>
          <p:cNvSpPr/>
          <p:nvPr/>
        </p:nvSpPr>
        <p:spPr>
          <a:xfrm>
            <a:off x="4846320" y="3675888"/>
            <a:ext cx="1828800" cy="347472"/>
          </a:xfrm>
          <a:prstGeom prst="rect">
            <a:avLst/>
          </a:prstGeom>
          <a:noFill/>
          <a:ln/>
        </p:spPr>
        <p:txBody>
          <a:bodyPr wrap="square" rtlCol="0" anchor="ctr"/>
          <a:lstStyle/>
          <a:p>
            <a:pPr marL="0" indent="0" algn="ctr">
              <a:buNone/>
            </a:pPr>
            <a:r>
              <a:rPr lang="en-US" sz="1300" dirty="0">
                <a:solidFill>
                  <a:srgbClr val="B4B2A9"/>
                </a:solidFill>
                <a:latin typeface="Calibri" pitchFamily="34" charset="0"/>
                <a:ea typeface="Calibri" pitchFamily="34" charset="-122"/>
                <a:cs typeface="Calibri" pitchFamily="34" charset="-120"/>
              </a:rPr>
              <a:t>1%</a:t>
            </a:r>
            <a:endParaRPr lang="en-US" sz="1300" dirty="0"/>
          </a:p>
        </p:txBody>
      </p:sp>
      <p:sp>
        <p:nvSpPr>
          <p:cNvPr id="24" name="Shape 22"/>
          <p:cNvSpPr/>
          <p:nvPr/>
        </p:nvSpPr>
        <p:spPr>
          <a:xfrm>
            <a:off x="6858000" y="3154680"/>
            <a:ext cx="1828800" cy="1097280"/>
          </a:xfrm>
          <a:prstGeom prst="roundRect">
            <a:avLst>
              <a:gd name="adj" fmla="val 6667"/>
            </a:avLst>
          </a:prstGeom>
          <a:solidFill>
            <a:srgbClr val="F1EFE8"/>
          </a:solidFill>
          <a:ln w="6350">
            <a:solidFill>
              <a:srgbClr val="B4B2A9"/>
            </a:solidFill>
            <a:prstDash val="solid"/>
          </a:ln>
        </p:spPr>
        <p:txBody>
          <a:bodyPr/>
          <a:lstStyle/>
          <a:p>
            <a:endParaRPr lang="en-US"/>
          </a:p>
        </p:txBody>
      </p:sp>
      <p:sp>
        <p:nvSpPr>
          <p:cNvPr id="25" name="Text 23"/>
          <p:cNvSpPr/>
          <p:nvPr/>
        </p:nvSpPr>
        <p:spPr>
          <a:xfrm>
            <a:off x="6858000" y="3218688"/>
            <a:ext cx="1828800" cy="457200"/>
          </a:xfrm>
          <a:prstGeom prst="rect">
            <a:avLst/>
          </a:prstGeom>
          <a:noFill/>
          <a:ln/>
        </p:spPr>
        <p:txBody>
          <a:bodyPr wrap="square" rtlCol="0" anchor="ctr"/>
          <a:lstStyle/>
          <a:p>
            <a:pPr marL="0" indent="0" algn="ctr">
              <a:buNone/>
            </a:pPr>
            <a:r>
              <a:rPr lang="en-US" sz="1400" dirty="0">
                <a:solidFill>
                  <a:srgbClr val="444441"/>
                </a:solidFill>
                <a:latin typeface="Calibri" pitchFamily="34" charset="0"/>
                <a:ea typeface="Calibri" pitchFamily="34" charset="-122"/>
                <a:cs typeface="Calibri" pitchFamily="34" charset="-120"/>
              </a:rPr>
              <a:t>Nice</a:t>
            </a:r>
            <a:endParaRPr lang="en-US" sz="1400" dirty="0"/>
          </a:p>
        </p:txBody>
      </p:sp>
      <p:sp>
        <p:nvSpPr>
          <p:cNvPr id="26" name="Text 24"/>
          <p:cNvSpPr/>
          <p:nvPr/>
        </p:nvSpPr>
        <p:spPr>
          <a:xfrm>
            <a:off x="6858000" y="3675888"/>
            <a:ext cx="1828800" cy="347472"/>
          </a:xfrm>
          <a:prstGeom prst="rect">
            <a:avLst/>
          </a:prstGeom>
          <a:noFill/>
          <a:ln/>
        </p:spPr>
        <p:txBody>
          <a:bodyPr wrap="square" rtlCol="0" anchor="ctr"/>
          <a:lstStyle/>
          <a:p>
            <a:pPr marL="0" indent="0" algn="ctr">
              <a:buNone/>
            </a:pPr>
            <a:r>
              <a:rPr lang="en-US" sz="1300" dirty="0">
                <a:solidFill>
                  <a:srgbClr val="B4B2A9"/>
                </a:solidFill>
                <a:latin typeface="Calibri" pitchFamily="34" charset="0"/>
                <a:ea typeface="Calibri" pitchFamily="34" charset="-122"/>
                <a:cs typeface="Calibri" pitchFamily="34" charset="-120"/>
              </a:rPr>
              <a:t>&lt;1%</a:t>
            </a:r>
            <a:endParaRPr lang="en-US" sz="1300" dirty="0"/>
          </a:p>
        </p:txBody>
      </p:sp>
      <p:sp>
        <p:nvSpPr>
          <p:cNvPr id="27" name="Text 25"/>
          <p:cNvSpPr/>
          <p:nvPr/>
        </p:nvSpPr>
        <p:spPr>
          <a:xfrm>
            <a:off x="320040" y="4434840"/>
            <a:ext cx="8503920" cy="292608"/>
          </a:xfrm>
          <a:prstGeom prst="rect">
            <a:avLst/>
          </a:prstGeom>
          <a:noFill/>
          <a:ln/>
        </p:spPr>
        <p:txBody>
          <a:bodyPr wrap="square" rtlCol="0" anchor="ctr"/>
          <a:lstStyle/>
          <a:p>
            <a:pPr marL="0" indent="0" algn="ctr">
              <a:buNone/>
            </a:pPr>
            <a:r>
              <a:rPr lang="en-US" sz="1100" i="1" dirty="0">
                <a:solidFill>
                  <a:srgbClr val="444441"/>
                </a:solidFill>
                <a:latin typeface="Calibri" pitchFamily="34" charset="0"/>
                <a:ea typeface="Calibri" pitchFamily="34" charset="-122"/>
                <a:cs typeface="Calibri" pitchFamily="34" charset="-120"/>
              </a:rPr>
              <a:t>It picks the highest-probability word — not the most accurate one.</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4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HOW LANGUAGE MODELS WORK</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How language models are trained</a:t>
            </a:r>
            <a:endParaRPr lang="en-US" sz="2000" dirty="0"/>
          </a:p>
        </p:txBody>
      </p:sp>
      <p:sp>
        <p:nvSpPr>
          <p:cNvPr id="9" name="Shape 7"/>
          <p:cNvSpPr/>
          <p:nvPr/>
        </p:nvSpPr>
        <p:spPr>
          <a:xfrm>
            <a:off x="320040" y="987552"/>
            <a:ext cx="8503920" cy="822960"/>
          </a:xfrm>
          <a:prstGeom prst="roundRect">
            <a:avLst>
              <a:gd name="adj" fmla="val 7778"/>
            </a:avLst>
          </a:prstGeom>
          <a:solidFill>
            <a:srgbClr val="EEEDFE"/>
          </a:solidFill>
          <a:ln w="6350">
            <a:solidFill>
              <a:srgbClr val="7F77DD"/>
            </a:solidFill>
            <a:prstDash val="solid"/>
          </a:ln>
        </p:spPr>
        <p:txBody>
          <a:bodyPr/>
          <a:lstStyle/>
          <a:p>
            <a:endParaRPr lang="en-US"/>
          </a:p>
        </p:txBody>
      </p:sp>
      <p:sp>
        <p:nvSpPr>
          <p:cNvPr id="10" name="Shape 8"/>
          <p:cNvSpPr/>
          <p:nvPr/>
        </p:nvSpPr>
        <p:spPr>
          <a:xfrm>
            <a:off x="411480" y="1143000"/>
            <a:ext cx="512064" cy="512064"/>
          </a:xfrm>
          <a:prstGeom prst="line">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411480" y="114300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2" name="Text 10"/>
          <p:cNvSpPr/>
          <p:nvPr/>
        </p:nvSpPr>
        <p:spPr>
          <a:xfrm>
            <a:off x="1051560" y="1042416"/>
            <a:ext cx="3200400" cy="347472"/>
          </a:xfrm>
          <a:prstGeom prst="rect">
            <a:avLst/>
          </a:prstGeom>
          <a:noFill/>
          <a:ln/>
        </p:spPr>
        <p:txBody>
          <a:bodyPr wrap="square" rtlCol="0" anchor="ctr"/>
          <a:lstStyle/>
          <a:p>
            <a:pPr marL="0" indent="0">
              <a:buNone/>
            </a:pPr>
            <a:r>
              <a:rPr lang="en-US" sz="1300" b="1" dirty="0">
                <a:solidFill>
                  <a:srgbClr val="3C3489"/>
                </a:solidFill>
                <a:latin typeface="Calibri" pitchFamily="34" charset="0"/>
                <a:ea typeface="Calibri" pitchFamily="34" charset="-122"/>
                <a:cs typeface="Calibri" pitchFamily="34" charset="-120"/>
              </a:rPr>
              <a:t>Collect massive amounts of text</a:t>
            </a:r>
            <a:endParaRPr lang="en-US" sz="1300" dirty="0"/>
          </a:p>
        </p:txBody>
      </p:sp>
      <p:sp>
        <p:nvSpPr>
          <p:cNvPr id="13" name="Text 11"/>
          <p:cNvSpPr/>
          <p:nvPr/>
        </p:nvSpPr>
        <p:spPr>
          <a:xfrm>
            <a:off x="1051560" y="142646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Books, websites, articles, code, forums — vast amounts of human-written text scraped from the internet and other sources.</a:t>
            </a:r>
            <a:endParaRPr lang="en-US" sz="1100" dirty="0"/>
          </a:p>
        </p:txBody>
      </p:sp>
      <p:sp>
        <p:nvSpPr>
          <p:cNvPr id="14" name="Shape 12"/>
          <p:cNvSpPr/>
          <p:nvPr/>
        </p:nvSpPr>
        <p:spPr>
          <a:xfrm>
            <a:off x="320040" y="1947672"/>
            <a:ext cx="8503920" cy="822960"/>
          </a:xfrm>
          <a:prstGeom prst="roundRect">
            <a:avLst>
              <a:gd name="adj" fmla="val 7778"/>
            </a:avLst>
          </a:prstGeom>
          <a:solidFill>
            <a:srgbClr val="E1F5EE"/>
          </a:solidFill>
          <a:ln w="6350">
            <a:solidFill>
              <a:srgbClr val="1D9E75"/>
            </a:solidFill>
            <a:prstDash val="solid"/>
          </a:ln>
        </p:spPr>
        <p:txBody>
          <a:bodyPr/>
          <a:lstStyle/>
          <a:p>
            <a:endParaRPr lang="en-US"/>
          </a:p>
        </p:txBody>
      </p:sp>
      <p:sp>
        <p:nvSpPr>
          <p:cNvPr id="15" name="Shape 13"/>
          <p:cNvSpPr/>
          <p:nvPr/>
        </p:nvSpPr>
        <p:spPr>
          <a:xfrm>
            <a:off x="411480" y="2103120"/>
            <a:ext cx="512064" cy="512064"/>
          </a:xfrm>
          <a:prstGeom prst="line">
            <a:avLst/>
          </a:prstGeom>
          <a:solidFill>
            <a:srgbClr val="1D9E75"/>
          </a:solidFill>
          <a:ln w="12700">
            <a:solidFill>
              <a:srgbClr val="1D9E75"/>
            </a:solidFill>
            <a:prstDash val="solid"/>
          </a:ln>
        </p:spPr>
        <p:txBody>
          <a:bodyPr/>
          <a:lstStyle/>
          <a:p>
            <a:endParaRPr lang="en-US"/>
          </a:p>
        </p:txBody>
      </p:sp>
      <p:sp>
        <p:nvSpPr>
          <p:cNvPr id="16" name="Text 14"/>
          <p:cNvSpPr/>
          <p:nvPr/>
        </p:nvSpPr>
        <p:spPr>
          <a:xfrm>
            <a:off x="411480" y="210312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7" name="Text 15"/>
          <p:cNvSpPr/>
          <p:nvPr/>
        </p:nvSpPr>
        <p:spPr>
          <a:xfrm>
            <a:off x="1051560" y="2002536"/>
            <a:ext cx="3200400" cy="347472"/>
          </a:xfrm>
          <a:prstGeom prst="rect">
            <a:avLst/>
          </a:prstGeom>
          <a:noFill/>
          <a:ln/>
        </p:spPr>
        <p:txBody>
          <a:bodyPr wrap="square" rtlCol="0" anchor="ctr"/>
          <a:lstStyle/>
          <a:p>
            <a:pPr marL="0" indent="0">
              <a:buNone/>
            </a:pPr>
            <a:r>
              <a:rPr lang="en-US" sz="1300" b="1" dirty="0">
                <a:solidFill>
                  <a:srgbClr val="085041"/>
                </a:solidFill>
                <a:latin typeface="Calibri" pitchFamily="34" charset="0"/>
                <a:ea typeface="Calibri" pitchFamily="34" charset="-122"/>
                <a:cs typeface="Calibri" pitchFamily="34" charset="-120"/>
              </a:rPr>
              <a:t>Train on prediction</a:t>
            </a:r>
            <a:endParaRPr lang="en-US" sz="1300" dirty="0"/>
          </a:p>
        </p:txBody>
      </p:sp>
      <p:sp>
        <p:nvSpPr>
          <p:cNvPr id="18" name="Text 16"/>
          <p:cNvSpPr/>
          <p:nvPr/>
        </p:nvSpPr>
        <p:spPr>
          <a:xfrm>
            <a:off x="1051560" y="238658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Show the model billions of sentences. Repeatedly test: 'what word comes next?' Adjust internal settings when wrong. Repeat millions of times.</a:t>
            </a:r>
            <a:endParaRPr lang="en-US" sz="1100" dirty="0"/>
          </a:p>
        </p:txBody>
      </p:sp>
      <p:sp>
        <p:nvSpPr>
          <p:cNvPr id="19" name="Shape 17"/>
          <p:cNvSpPr/>
          <p:nvPr/>
        </p:nvSpPr>
        <p:spPr>
          <a:xfrm>
            <a:off x="320040" y="2907792"/>
            <a:ext cx="8503920" cy="822960"/>
          </a:xfrm>
          <a:prstGeom prst="roundRect">
            <a:avLst>
              <a:gd name="adj" fmla="val 7778"/>
            </a:avLst>
          </a:prstGeom>
          <a:solidFill>
            <a:srgbClr val="FAEEDA"/>
          </a:solidFill>
          <a:ln w="6350">
            <a:solidFill>
              <a:srgbClr val="EF9F27"/>
            </a:solidFill>
            <a:prstDash val="solid"/>
          </a:ln>
        </p:spPr>
        <p:txBody>
          <a:bodyPr/>
          <a:lstStyle/>
          <a:p>
            <a:endParaRPr lang="en-US"/>
          </a:p>
        </p:txBody>
      </p:sp>
      <p:sp>
        <p:nvSpPr>
          <p:cNvPr id="20" name="Shape 18"/>
          <p:cNvSpPr/>
          <p:nvPr/>
        </p:nvSpPr>
        <p:spPr>
          <a:xfrm>
            <a:off x="411480" y="3063240"/>
            <a:ext cx="512064" cy="512064"/>
          </a:xfrm>
          <a:prstGeom prst="line">
            <a:avLst/>
          </a:prstGeom>
          <a:solidFill>
            <a:srgbClr val="EF9F27"/>
          </a:solidFill>
          <a:ln w="12700">
            <a:solidFill>
              <a:srgbClr val="EF9F27"/>
            </a:solidFill>
            <a:prstDash val="solid"/>
          </a:ln>
        </p:spPr>
        <p:txBody>
          <a:bodyPr/>
          <a:lstStyle/>
          <a:p>
            <a:endParaRPr lang="en-US"/>
          </a:p>
        </p:txBody>
      </p:sp>
      <p:sp>
        <p:nvSpPr>
          <p:cNvPr id="21" name="Text 19"/>
          <p:cNvSpPr/>
          <p:nvPr/>
        </p:nvSpPr>
        <p:spPr>
          <a:xfrm>
            <a:off x="411480" y="306324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2" name="Text 20"/>
          <p:cNvSpPr/>
          <p:nvPr/>
        </p:nvSpPr>
        <p:spPr>
          <a:xfrm>
            <a:off x="1051560" y="2962656"/>
            <a:ext cx="3200400" cy="347472"/>
          </a:xfrm>
          <a:prstGeom prst="rect">
            <a:avLst/>
          </a:prstGeom>
          <a:noFill/>
          <a:ln/>
        </p:spPr>
        <p:txBody>
          <a:bodyPr wrap="square" rtlCol="0" anchor="ctr"/>
          <a:lstStyle/>
          <a:p>
            <a:pPr marL="0" indent="0">
              <a:buNone/>
            </a:pPr>
            <a:r>
              <a:rPr lang="en-US" sz="1300" b="1" dirty="0">
                <a:solidFill>
                  <a:srgbClr val="633806"/>
                </a:solidFill>
                <a:latin typeface="Calibri" pitchFamily="34" charset="0"/>
                <a:ea typeface="Calibri" pitchFamily="34" charset="-122"/>
                <a:cs typeface="Calibri" pitchFamily="34" charset="-120"/>
              </a:rPr>
              <a:t>Fine-tune for helpfulness</a:t>
            </a:r>
            <a:endParaRPr lang="en-US" sz="1300" dirty="0"/>
          </a:p>
        </p:txBody>
      </p:sp>
      <p:sp>
        <p:nvSpPr>
          <p:cNvPr id="23" name="Text 21"/>
          <p:cNvSpPr/>
          <p:nvPr/>
        </p:nvSpPr>
        <p:spPr>
          <a:xfrm>
            <a:off x="1051560" y="334670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Human trainers rate responses for quality, safety, and helpfulness. The model adjusts toward the responses humans prefer.</a:t>
            </a:r>
            <a:endParaRPr lang="en-US" sz="1100" dirty="0"/>
          </a:p>
        </p:txBody>
      </p:sp>
      <p:sp>
        <p:nvSpPr>
          <p:cNvPr id="24" name="Shape 22"/>
          <p:cNvSpPr/>
          <p:nvPr/>
        </p:nvSpPr>
        <p:spPr>
          <a:xfrm>
            <a:off x="320040" y="3867912"/>
            <a:ext cx="8503920" cy="822960"/>
          </a:xfrm>
          <a:prstGeom prst="roundRect">
            <a:avLst>
              <a:gd name="adj" fmla="val 7778"/>
            </a:avLst>
          </a:prstGeom>
          <a:solidFill>
            <a:srgbClr val="FAECE7"/>
          </a:solidFill>
          <a:ln w="6350">
            <a:solidFill>
              <a:srgbClr val="D85A30"/>
            </a:solidFill>
            <a:prstDash val="solid"/>
          </a:ln>
        </p:spPr>
        <p:txBody>
          <a:bodyPr/>
          <a:lstStyle/>
          <a:p>
            <a:endParaRPr lang="en-US"/>
          </a:p>
        </p:txBody>
      </p:sp>
      <p:sp>
        <p:nvSpPr>
          <p:cNvPr id="25" name="Shape 23"/>
          <p:cNvSpPr/>
          <p:nvPr/>
        </p:nvSpPr>
        <p:spPr>
          <a:xfrm>
            <a:off x="411480" y="4023360"/>
            <a:ext cx="512064" cy="512064"/>
          </a:xfrm>
          <a:prstGeom prst="line">
            <a:avLst/>
          </a:prstGeom>
          <a:solidFill>
            <a:srgbClr val="D85A30"/>
          </a:solidFill>
          <a:ln w="12700">
            <a:solidFill>
              <a:srgbClr val="D85A30"/>
            </a:solidFill>
            <a:prstDash val="solid"/>
          </a:ln>
        </p:spPr>
        <p:txBody>
          <a:bodyPr/>
          <a:lstStyle/>
          <a:p>
            <a:endParaRPr lang="en-US"/>
          </a:p>
        </p:txBody>
      </p:sp>
      <p:sp>
        <p:nvSpPr>
          <p:cNvPr id="26" name="Text 24"/>
          <p:cNvSpPr/>
          <p:nvPr/>
        </p:nvSpPr>
        <p:spPr>
          <a:xfrm>
            <a:off x="411480" y="4023360"/>
            <a:ext cx="512064" cy="512064"/>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7" name="Text 25"/>
          <p:cNvSpPr/>
          <p:nvPr/>
        </p:nvSpPr>
        <p:spPr>
          <a:xfrm>
            <a:off x="1051560" y="3922776"/>
            <a:ext cx="3200400" cy="347472"/>
          </a:xfrm>
          <a:prstGeom prst="rect">
            <a:avLst/>
          </a:prstGeom>
          <a:noFill/>
          <a:ln/>
        </p:spPr>
        <p:txBody>
          <a:bodyPr wrap="square" rtlCol="0" anchor="ctr"/>
          <a:lstStyle/>
          <a:p>
            <a:pPr marL="0" indent="0">
              <a:buNone/>
            </a:pPr>
            <a:r>
              <a:rPr lang="en-US" sz="1300" b="1" dirty="0">
                <a:solidFill>
                  <a:srgbClr val="993C1D"/>
                </a:solidFill>
                <a:latin typeface="Calibri" pitchFamily="34" charset="0"/>
                <a:ea typeface="Calibri" pitchFamily="34" charset="-122"/>
                <a:cs typeface="Calibri" pitchFamily="34" charset="-120"/>
              </a:rPr>
              <a:t>The result: a statistical model</a:t>
            </a:r>
            <a:endParaRPr lang="en-US" sz="1300" dirty="0"/>
          </a:p>
        </p:txBody>
      </p:sp>
      <p:sp>
        <p:nvSpPr>
          <p:cNvPr id="28" name="Text 26"/>
          <p:cNvSpPr/>
          <p:nvPr/>
        </p:nvSpPr>
        <p:spPr>
          <a:xfrm>
            <a:off x="1051560" y="4306824"/>
            <a:ext cx="7406640" cy="329184"/>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Not a database. Not a search engine. A vast set of statistical patterns learned from human text — encoded in billions of parameters.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5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1 — HOW LANGUAGE MODELS WORK</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What language models do NOT have</a:t>
            </a:r>
            <a:endParaRPr lang="en-US" sz="2000" dirty="0"/>
          </a:p>
        </p:txBody>
      </p:sp>
      <p:sp>
        <p:nvSpPr>
          <p:cNvPr id="9" name="Shape 7"/>
          <p:cNvSpPr/>
          <p:nvPr/>
        </p:nvSpPr>
        <p:spPr>
          <a:xfrm>
            <a:off x="320040" y="969264"/>
            <a:ext cx="8503920" cy="676656"/>
          </a:xfrm>
          <a:prstGeom prst="roundRect">
            <a:avLst>
              <a:gd name="adj" fmla="val 8108"/>
            </a:avLst>
          </a:prstGeom>
          <a:solidFill>
            <a:srgbClr val="F1EFE8"/>
          </a:solidFill>
          <a:ln w="3810">
            <a:solidFill>
              <a:srgbClr val="B4B2A9"/>
            </a:solidFill>
            <a:prstDash val="solid"/>
          </a:ln>
        </p:spPr>
        <p:txBody>
          <a:bodyPr/>
          <a:lstStyle/>
          <a:p>
            <a:endParaRPr lang="en-US"/>
          </a:p>
        </p:txBody>
      </p:sp>
      <p:sp>
        <p:nvSpPr>
          <p:cNvPr id="10" name="Text 8"/>
          <p:cNvSpPr/>
          <p:nvPr/>
        </p:nvSpPr>
        <p:spPr>
          <a:xfrm>
            <a:off x="411480" y="969264"/>
            <a:ext cx="502920" cy="676656"/>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1" name="Shape 9"/>
          <p:cNvSpPr/>
          <p:nvPr/>
        </p:nvSpPr>
        <p:spPr>
          <a:xfrm>
            <a:off x="1005840" y="1115568"/>
            <a:ext cx="475488" cy="274320"/>
          </a:xfrm>
          <a:prstGeom prst="roundRect">
            <a:avLst>
              <a:gd name="adj" fmla="val 13333"/>
            </a:avLst>
          </a:prstGeom>
          <a:solidFill>
            <a:srgbClr val="FAECE7"/>
          </a:solidFill>
          <a:ln w="6350">
            <a:solidFill>
              <a:srgbClr val="D85A30"/>
            </a:solidFill>
            <a:prstDash val="solid"/>
          </a:ln>
        </p:spPr>
        <p:txBody>
          <a:bodyPr/>
          <a:lstStyle/>
          <a:p>
            <a:endParaRPr lang="en-US"/>
          </a:p>
        </p:txBody>
      </p:sp>
      <p:sp>
        <p:nvSpPr>
          <p:cNvPr id="12" name="Text 10"/>
          <p:cNvSpPr/>
          <p:nvPr/>
        </p:nvSpPr>
        <p:spPr>
          <a:xfrm>
            <a:off x="1005840" y="1115568"/>
            <a:ext cx="475488" cy="274320"/>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a:t>
            </a:r>
            <a:endParaRPr lang="en-US" sz="1200" dirty="0"/>
          </a:p>
        </p:txBody>
      </p:sp>
      <p:sp>
        <p:nvSpPr>
          <p:cNvPr id="13" name="Text 11"/>
          <p:cNvSpPr/>
          <p:nvPr/>
        </p:nvSpPr>
        <p:spPr>
          <a:xfrm>
            <a:off x="1600200" y="1024128"/>
            <a:ext cx="2560320" cy="310896"/>
          </a:xfrm>
          <a:prstGeom prst="rect">
            <a:avLst/>
          </a:prstGeom>
          <a:noFill/>
          <a:ln/>
        </p:spPr>
        <p:txBody>
          <a:bodyPr wrap="square" rtlCol="0" anchor="ctr"/>
          <a:lstStyle/>
          <a:p>
            <a:pPr marL="0" indent="0">
              <a:buNone/>
            </a:pPr>
            <a:r>
              <a:rPr lang="en-US" sz="1200" b="1" dirty="0">
                <a:solidFill>
                  <a:srgbClr val="993C1D"/>
                </a:solidFill>
                <a:latin typeface="Calibri" pitchFamily="34" charset="0"/>
                <a:ea typeface="Calibri" pitchFamily="34" charset="-122"/>
                <a:cs typeface="Calibri" pitchFamily="34" charset="-120"/>
              </a:rPr>
              <a:t>A memory of facts</a:t>
            </a:r>
            <a:endParaRPr lang="en-US" sz="1200" dirty="0"/>
          </a:p>
        </p:txBody>
      </p:sp>
      <p:sp>
        <p:nvSpPr>
          <p:cNvPr id="14" name="Text 12"/>
          <p:cNvSpPr/>
          <p:nvPr/>
        </p:nvSpPr>
        <p:spPr>
          <a:xfrm>
            <a:off x="4251960" y="1024128"/>
            <a:ext cx="4434840" cy="566928"/>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It has patterns, not stored facts. It cannot 'look things up.'</a:t>
            </a:r>
            <a:endParaRPr lang="en-US" sz="1100" dirty="0"/>
          </a:p>
        </p:txBody>
      </p:sp>
      <p:sp>
        <p:nvSpPr>
          <p:cNvPr id="15" name="Shape 13"/>
          <p:cNvSpPr/>
          <p:nvPr/>
        </p:nvSpPr>
        <p:spPr>
          <a:xfrm>
            <a:off x="320040" y="1755648"/>
            <a:ext cx="8503920" cy="676656"/>
          </a:xfrm>
          <a:prstGeom prst="roundRect">
            <a:avLst>
              <a:gd name="adj" fmla="val 8108"/>
            </a:avLst>
          </a:prstGeom>
          <a:solidFill>
            <a:srgbClr val="FFFFFF"/>
          </a:solidFill>
          <a:ln w="3810">
            <a:solidFill>
              <a:srgbClr val="B4B2A9"/>
            </a:solidFill>
            <a:prstDash val="solid"/>
          </a:ln>
        </p:spPr>
        <p:txBody>
          <a:bodyPr/>
          <a:lstStyle/>
          <a:p>
            <a:endParaRPr lang="en-US"/>
          </a:p>
        </p:txBody>
      </p:sp>
      <p:sp>
        <p:nvSpPr>
          <p:cNvPr id="16" name="Text 14"/>
          <p:cNvSpPr/>
          <p:nvPr/>
        </p:nvSpPr>
        <p:spPr>
          <a:xfrm>
            <a:off x="411480" y="1755648"/>
            <a:ext cx="502920" cy="676656"/>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17" name="Shape 15"/>
          <p:cNvSpPr/>
          <p:nvPr/>
        </p:nvSpPr>
        <p:spPr>
          <a:xfrm>
            <a:off x="1005840" y="1901952"/>
            <a:ext cx="475488" cy="274320"/>
          </a:xfrm>
          <a:prstGeom prst="roundRect">
            <a:avLst>
              <a:gd name="adj" fmla="val 13333"/>
            </a:avLst>
          </a:prstGeom>
          <a:solidFill>
            <a:srgbClr val="FAECE7"/>
          </a:solidFill>
          <a:ln w="6350">
            <a:solidFill>
              <a:srgbClr val="D85A30"/>
            </a:solidFill>
            <a:prstDash val="solid"/>
          </a:ln>
        </p:spPr>
        <p:txBody>
          <a:bodyPr/>
          <a:lstStyle/>
          <a:p>
            <a:endParaRPr lang="en-US"/>
          </a:p>
        </p:txBody>
      </p:sp>
      <p:sp>
        <p:nvSpPr>
          <p:cNvPr id="18" name="Text 16"/>
          <p:cNvSpPr/>
          <p:nvPr/>
        </p:nvSpPr>
        <p:spPr>
          <a:xfrm>
            <a:off x="1005840" y="1901952"/>
            <a:ext cx="475488" cy="274320"/>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a:t>
            </a:r>
            <a:endParaRPr lang="en-US" sz="1200" dirty="0"/>
          </a:p>
        </p:txBody>
      </p:sp>
      <p:sp>
        <p:nvSpPr>
          <p:cNvPr id="19" name="Text 17"/>
          <p:cNvSpPr/>
          <p:nvPr/>
        </p:nvSpPr>
        <p:spPr>
          <a:xfrm>
            <a:off x="1600200" y="1810512"/>
            <a:ext cx="2560320" cy="310896"/>
          </a:xfrm>
          <a:prstGeom prst="rect">
            <a:avLst/>
          </a:prstGeom>
          <a:noFill/>
          <a:ln/>
        </p:spPr>
        <p:txBody>
          <a:bodyPr wrap="square" rtlCol="0" anchor="ctr"/>
          <a:lstStyle/>
          <a:p>
            <a:pPr marL="0" indent="0">
              <a:buNone/>
            </a:pPr>
            <a:r>
              <a:rPr lang="en-US" sz="1200" b="1" dirty="0">
                <a:solidFill>
                  <a:srgbClr val="993C1D"/>
                </a:solidFill>
                <a:latin typeface="Calibri" pitchFamily="34" charset="0"/>
                <a:ea typeface="Calibri" pitchFamily="34" charset="-122"/>
                <a:cs typeface="Calibri" pitchFamily="34" charset="-120"/>
              </a:rPr>
              <a:t>A knowledge cutoff it knows about</a:t>
            </a:r>
            <a:endParaRPr lang="en-US" sz="1200" dirty="0"/>
          </a:p>
        </p:txBody>
      </p:sp>
      <p:sp>
        <p:nvSpPr>
          <p:cNvPr id="20" name="Text 18"/>
          <p:cNvSpPr/>
          <p:nvPr/>
        </p:nvSpPr>
        <p:spPr>
          <a:xfrm>
            <a:off x="4251960" y="1810512"/>
            <a:ext cx="4434840" cy="566928"/>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It does not know what it does not know. It will generate plausible-sounding text regardless.</a:t>
            </a:r>
            <a:endParaRPr lang="en-US" sz="1100" dirty="0"/>
          </a:p>
        </p:txBody>
      </p:sp>
      <p:sp>
        <p:nvSpPr>
          <p:cNvPr id="21" name="Shape 19"/>
          <p:cNvSpPr/>
          <p:nvPr/>
        </p:nvSpPr>
        <p:spPr>
          <a:xfrm>
            <a:off x="320040" y="2542032"/>
            <a:ext cx="8503920" cy="676656"/>
          </a:xfrm>
          <a:prstGeom prst="roundRect">
            <a:avLst>
              <a:gd name="adj" fmla="val 8108"/>
            </a:avLst>
          </a:prstGeom>
          <a:solidFill>
            <a:srgbClr val="F1EFE8"/>
          </a:solidFill>
          <a:ln w="3810">
            <a:solidFill>
              <a:srgbClr val="B4B2A9"/>
            </a:solidFill>
            <a:prstDash val="solid"/>
          </a:ln>
        </p:spPr>
        <p:txBody>
          <a:bodyPr/>
          <a:lstStyle/>
          <a:p>
            <a:endParaRPr lang="en-US"/>
          </a:p>
        </p:txBody>
      </p:sp>
      <p:sp>
        <p:nvSpPr>
          <p:cNvPr id="22" name="Text 20"/>
          <p:cNvSpPr/>
          <p:nvPr/>
        </p:nvSpPr>
        <p:spPr>
          <a:xfrm>
            <a:off x="411480" y="2542032"/>
            <a:ext cx="502920" cy="676656"/>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3" name="Shape 21"/>
          <p:cNvSpPr/>
          <p:nvPr/>
        </p:nvSpPr>
        <p:spPr>
          <a:xfrm>
            <a:off x="1005840" y="2688336"/>
            <a:ext cx="475488" cy="274320"/>
          </a:xfrm>
          <a:prstGeom prst="roundRect">
            <a:avLst>
              <a:gd name="adj" fmla="val 13333"/>
            </a:avLst>
          </a:prstGeom>
          <a:solidFill>
            <a:srgbClr val="FAECE7"/>
          </a:solidFill>
          <a:ln w="6350">
            <a:solidFill>
              <a:srgbClr val="D85A30"/>
            </a:solidFill>
            <a:prstDash val="solid"/>
          </a:ln>
        </p:spPr>
        <p:txBody>
          <a:bodyPr/>
          <a:lstStyle/>
          <a:p>
            <a:endParaRPr lang="en-US"/>
          </a:p>
        </p:txBody>
      </p:sp>
      <p:sp>
        <p:nvSpPr>
          <p:cNvPr id="24" name="Text 22"/>
          <p:cNvSpPr/>
          <p:nvPr/>
        </p:nvSpPr>
        <p:spPr>
          <a:xfrm>
            <a:off x="1005840" y="2688336"/>
            <a:ext cx="475488" cy="274320"/>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a:t>
            </a:r>
            <a:endParaRPr lang="en-US" sz="1200" dirty="0"/>
          </a:p>
        </p:txBody>
      </p:sp>
      <p:sp>
        <p:nvSpPr>
          <p:cNvPr id="25" name="Text 23"/>
          <p:cNvSpPr/>
          <p:nvPr/>
        </p:nvSpPr>
        <p:spPr>
          <a:xfrm>
            <a:off x="1600200" y="2596896"/>
            <a:ext cx="2560320" cy="310896"/>
          </a:xfrm>
          <a:prstGeom prst="rect">
            <a:avLst/>
          </a:prstGeom>
          <a:noFill/>
          <a:ln/>
        </p:spPr>
        <p:txBody>
          <a:bodyPr wrap="square" rtlCol="0" anchor="ctr"/>
          <a:lstStyle/>
          <a:p>
            <a:pPr marL="0" indent="0">
              <a:buNone/>
            </a:pPr>
            <a:r>
              <a:rPr lang="en-US" sz="1200" b="1" dirty="0">
                <a:solidFill>
                  <a:srgbClr val="993C1D"/>
                </a:solidFill>
                <a:latin typeface="Calibri" pitchFamily="34" charset="0"/>
                <a:ea typeface="Calibri" pitchFamily="34" charset="-122"/>
                <a:cs typeface="Calibri" pitchFamily="34" charset="-120"/>
              </a:rPr>
              <a:t>Access to the internet (by default)</a:t>
            </a:r>
            <a:endParaRPr lang="en-US" sz="1200" dirty="0"/>
          </a:p>
        </p:txBody>
      </p:sp>
      <p:sp>
        <p:nvSpPr>
          <p:cNvPr id="26" name="Text 24"/>
          <p:cNvSpPr/>
          <p:nvPr/>
        </p:nvSpPr>
        <p:spPr>
          <a:xfrm>
            <a:off x="4251960" y="2596896"/>
            <a:ext cx="4434840" cy="566928"/>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A standard LLM has no live internet connection unless a tool explicitly provides one.</a:t>
            </a:r>
            <a:endParaRPr lang="en-US" sz="1100" dirty="0"/>
          </a:p>
        </p:txBody>
      </p:sp>
      <p:sp>
        <p:nvSpPr>
          <p:cNvPr id="27" name="Shape 25"/>
          <p:cNvSpPr/>
          <p:nvPr/>
        </p:nvSpPr>
        <p:spPr>
          <a:xfrm>
            <a:off x="320040" y="3328416"/>
            <a:ext cx="8503920" cy="676656"/>
          </a:xfrm>
          <a:prstGeom prst="roundRect">
            <a:avLst>
              <a:gd name="adj" fmla="val 8108"/>
            </a:avLst>
          </a:prstGeom>
          <a:solidFill>
            <a:srgbClr val="FFFFFF"/>
          </a:solidFill>
          <a:ln w="3810">
            <a:solidFill>
              <a:srgbClr val="B4B2A9"/>
            </a:solidFill>
            <a:prstDash val="solid"/>
          </a:ln>
        </p:spPr>
        <p:txBody>
          <a:bodyPr/>
          <a:lstStyle/>
          <a:p>
            <a:endParaRPr lang="en-US"/>
          </a:p>
        </p:txBody>
      </p:sp>
      <p:sp>
        <p:nvSpPr>
          <p:cNvPr id="28" name="Text 26"/>
          <p:cNvSpPr/>
          <p:nvPr/>
        </p:nvSpPr>
        <p:spPr>
          <a:xfrm>
            <a:off x="411480" y="3328416"/>
            <a:ext cx="502920" cy="676656"/>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29" name="Shape 27"/>
          <p:cNvSpPr/>
          <p:nvPr/>
        </p:nvSpPr>
        <p:spPr>
          <a:xfrm>
            <a:off x="1005840" y="3474720"/>
            <a:ext cx="475488" cy="274320"/>
          </a:xfrm>
          <a:prstGeom prst="roundRect">
            <a:avLst>
              <a:gd name="adj" fmla="val 13333"/>
            </a:avLst>
          </a:prstGeom>
          <a:solidFill>
            <a:srgbClr val="FAECE7"/>
          </a:solidFill>
          <a:ln w="6350">
            <a:solidFill>
              <a:srgbClr val="D85A30"/>
            </a:solidFill>
            <a:prstDash val="solid"/>
          </a:ln>
        </p:spPr>
        <p:txBody>
          <a:bodyPr/>
          <a:lstStyle/>
          <a:p>
            <a:endParaRPr lang="en-US"/>
          </a:p>
        </p:txBody>
      </p:sp>
      <p:sp>
        <p:nvSpPr>
          <p:cNvPr id="30" name="Text 28"/>
          <p:cNvSpPr/>
          <p:nvPr/>
        </p:nvSpPr>
        <p:spPr>
          <a:xfrm>
            <a:off x="1005840" y="3474720"/>
            <a:ext cx="475488" cy="274320"/>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a:t>
            </a:r>
            <a:endParaRPr lang="en-US" sz="1200" dirty="0"/>
          </a:p>
        </p:txBody>
      </p:sp>
      <p:sp>
        <p:nvSpPr>
          <p:cNvPr id="31" name="Text 29"/>
          <p:cNvSpPr/>
          <p:nvPr/>
        </p:nvSpPr>
        <p:spPr>
          <a:xfrm>
            <a:off x="1600200" y="3383280"/>
            <a:ext cx="2560320" cy="310896"/>
          </a:xfrm>
          <a:prstGeom prst="rect">
            <a:avLst/>
          </a:prstGeom>
          <a:noFill/>
          <a:ln/>
        </p:spPr>
        <p:txBody>
          <a:bodyPr wrap="square" rtlCol="0" anchor="ctr"/>
          <a:lstStyle/>
          <a:p>
            <a:pPr marL="0" indent="0">
              <a:buNone/>
            </a:pPr>
            <a:r>
              <a:rPr lang="en-US" sz="1200" b="1" dirty="0">
                <a:solidFill>
                  <a:srgbClr val="993C1D"/>
                </a:solidFill>
                <a:latin typeface="Calibri" pitchFamily="34" charset="0"/>
                <a:ea typeface="Calibri" pitchFamily="34" charset="-122"/>
                <a:cs typeface="Calibri" pitchFamily="34" charset="-120"/>
              </a:rPr>
              <a:t>Intentions or goals</a:t>
            </a:r>
            <a:endParaRPr lang="en-US" sz="1200" dirty="0"/>
          </a:p>
        </p:txBody>
      </p:sp>
      <p:sp>
        <p:nvSpPr>
          <p:cNvPr id="32" name="Text 30"/>
          <p:cNvSpPr/>
          <p:nvPr/>
        </p:nvSpPr>
        <p:spPr>
          <a:xfrm>
            <a:off x="4251960" y="3383280"/>
            <a:ext cx="4434840" cy="566928"/>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It has no desires, no agenda, no desire to deceive. It is predicting words.</a:t>
            </a:r>
            <a:endParaRPr lang="en-US" sz="1100" dirty="0"/>
          </a:p>
        </p:txBody>
      </p:sp>
      <p:sp>
        <p:nvSpPr>
          <p:cNvPr id="33" name="Shape 31"/>
          <p:cNvSpPr/>
          <p:nvPr/>
        </p:nvSpPr>
        <p:spPr>
          <a:xfrm>
            <a:off x="320040" y="4114800"/>
            <a:ext cx="8503920" cy="676656"/>
          </a:xfrm>
          <a:prstGeom prst="roundRect">
            <a:avLst>
              <a:gd name="adj" fmla="val 8108"/>
            </a:avLst>
          </a:prstGeom>
          <a:solidFill>
            <a:srgbClr val="F1EFE8"/>
          </a:solidFill>
          <a:ln w="3810">
            <a:solidFill>
              <a:srgbClr val="B4B2A9"/>
            </a:solidFill>
            <a:prstDash val="solid"/>
          </a:ln>
        </p:spPr>
        <p:txBody>
          <a:bodyPr/>
          <a:lstStyle/>
          <a:p>
            <a:endParaRPr lang="en-US"/>
          </a:p>
        </p:txBody>
      </p:sp>
      <p:sp>
        <p:nvSpPr>
          <p:cNvPr id="34" name="Text 32"/>
          <p:cNvSpPr/>
          <p:nvPr/>
        </p:nvSpPr>
        <p:spPr>
          <a:xfrm>
            <a:off x="411480" y="4114800"/>
            <a:ext cx="502920" cy="676656"/>
          </a:xfrm>
          <a:prstGeom prst="rect">
            <a:avLst/>
          </a:prstGeom>
          <a:noFill/>
          <a:ln/>
        </p:spPr>
        <p:txBody>
          <a:bodyPr wrap="square" rtlCol="0" anchor="ctr"/>
          <a:lstStyle/>
          <a:p>
            <a:pPr marL="0" indent="0" algn="ctr">
              <a:buNone/>
            </a:pPr>
            <a:r>
              <a:rPr lang="en-US" sz="1800" dirty="0">
                <a:solidFill>
                  <a:srgbClr val="000000"/>
                </a:solidFill>
              </a:rPr>
              <a:t>💬</a:t>
            </a:r>
            <a:endParaRPr lang="en-US" sz="1800" dirty="0"/>
          </a:p>
        </p:txBody>
      </p:sp>
      <p:sp>
        <p:nvSpPr>
          <p:cNvPr id="35" name="Shape 33"/>
          <p:cNvSpPr/>
          <p:nvPr/>
        </p:nvSpPr>
        <p:spPr>
          <a:xfrm>
            <a:off x="1005840" y="4261104"/>
            <a:ext cx="475488" cy="274320"/>
          </a:xfrm>
          <a:prstGeom prst="roundRect">
            <a:avLst>
              <a:gd name="adj" fmla="val 13333"/>
            </a:avLst>
          </a:prstGeom>
          <a:solidFill>
            <a:srgbClr val="FAECE7"/>
          </a:solidFill>
          <a:ln w="6350">
            <a:solidFill>
              <a:srgbClr val="D85A30"/>
            </a:solidFill>
            <a:prstDash val="solid"/>
          </a:ln>
        </p:spPr>
        <p:txBody>
          <a:bodyPr/>
          <a:lstStyle/>
          <a:p>
            <a:endParaRPr lang="en-US"/>
          </a:p>
        </p:txBody>
      </p:sp>
      <p:sp>
        <p:nvSpPr>
          <p:cNvPr id="36" name="Text 34"/>
          <p:cNvSpPr/>
          <p:nvPr/>
        </p:nvSpPr>
        <p:spPr>
          <a:xfrm>
            <a:off x="1005840" y="4261104"/>
            <a:ext cx="475488" cy="274320"/>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a:t>
            </a:r>
            <a:endParaRPr lang="en-US" sz="1200" dirty="0"/>
          </a:p>
        </p:txBody>
      </p:sp>
      <p:sp>
        <p:nvSpPr>
          <p:cNvPr id="37" name="Text 35"/>
          <p:cNvSpPr/>
          <p:nvPr/>
        </p:nvSpPr>
        <p:spPr>
          <a:xfrm>
            <a:off x="1600200" y="4169664"/>
            <a:ext cx="2560320" cy="310896"/>
          </a:xfrm>
          <a:prstGeom prst="rect">
            <a:avLst/>
          </a:prstGeom>
          <a:noFill/>
          <a:ln/>
        </p:spPr>
        <p:txBody>
          <a:bodyPr wrap="square" rtlCol="0" anchor="ctr"/>
          <a:lstStyle/>
          <a:p>
            <a:pPr marL="0" indent="0">
              <a:buNone/>
            </a:pPr>
            <a:r>
              <a:rPr lang="en-US" sz="1200" b="1" dirty="0">
                <a:solidFill>
                  <a:srgbClr val="993C1D"/>
                </a:solidFill>
                <a:latin typeface="Calibri" pitchFamily="34" charset="0"/>
                <a:ea typeface="Calibri" pitchFamily="34" charset="-122"/>
                <a:cs typeface="Calibri" pitchFamily="34" charset="-120"/>
              </a:rPr>
              <a:t>Understanding of meaning</a:t>
            </a:r>
            <a:endParaRPr lang="en-US" sz="1200" dirty="0"/>
          </a:p>
        </p:txBody>
      </p:sp>
      <p:sp>
        <p:nvSpPr>
          <p:cNvPr id="38" name="Text 36"/>
          <p:cNvSpPr/>
          <p:nvPr/>
        </p:nvSpPr>
        <p:spPr>
          <a:xfrm>
            <a:off x="4251960" y="4169664"/>
            <a:ext cx="4434840" cy="566928"/>
          </a:xfrm>
          <a:prstGeom prst="rect">
            <a:avLst/>
          </a:prstGeom>
          <a:noFill/>
          <a:ln/>
        </p:spPr>
        <p:txBody>
          <a:bodyPr wrap="square" rtlCol="0" anchor="ctr"/>
          <a:lstStyle/>
          <a:p>
            <a:pPr marL="0" indent="0">
              <a:buNone/>
            </a:pPr>
            <a:r>
              <a:rPr lang="en-US" sz="1100" i="1" dirty="0">
                <a:solidFill>
                  <a:srgbClr val="444441"/>
                </a:solidFill>
                <a:latin typeface="Calibri" pitchFamily="34" charset="0"/>
                <a:ea typeface="Calibri" pitchFamily="34" charset="-122"/>
                <a:cs typeface="Calibri" pitchFamily="34" charset="-120"/>
              </a:rPr>
              <a:t>It matches patterns statistically. It does not 'understand' in the way you do.</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6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WHY AI MAKES MISTAKES</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The core problem: probability ≠ accuracy</a:t>
            </a:r>
            <a:endParaRPr lang="en-US" sz="2000" dirty="0"/>
          </a:p>
        </p:txBody>
      </p:sp>
      <p:sp>
        <p:nvSpPr>
          <p:cNvPr id="9" name="Shape 7"/>
          <p:cNvSpPr/>
          <p:nvPr/>
        </p:nvSpPr>
        <p:spPr>
          <a:xfrm>
            <a:off x="731520" y="1005840"/>
            <a:ext cx="7680960" cy="1417320"/>
          </a:xfrm>
          <a:prstGeom prst="roundRect">
            <a:avLst>
              <a:gd name="adj" fmla="val 6452"/>
            </a:avLst>
          </a:prstGeom>
          <a:solidFill>
            <a:srgbClr val="EEEDFE"/>
          </a:solidFill>
          <a:ln w="19050">
            <a:solidFill>
              <a:srgbClr val="7F77DD"/>
            </a:solidFill>
            <a:prstDash val="solid"/>
          </a:ln>
        </p:spPr>
        <p:txBody>
          <a:bodyPr/>
          <a:lstStyle/>
          <a:p>
            <a:endParaRPr lang="en-US"/>
          </a:p>
        </p:txBody>
      </p:sp>
      <p:sp>
        <p:nvSpPr>
          <p:cNvPr id="10" name="Shape 8"/>
          <p:cNvSpPr/>
          <p:nvPr/>
        </p:nvSpPr>
        <p:spPr>
          <a:xfrm>
            <a:off x="731520" y="1005840"/>
            <a:ext cx="64008" cy="1417320"/>
          </a:xfrm>
          <a:prstGeom prst="rect">
            <a:avLst/>
          </a:prstGeom>
          <a:solidFill>
            <a:srgbClr val="7F77DD"/>
          </a:solidFill>
          <a:ln w="12700">
            <a:solidFill>
              <a:srgbClr val="7F77DD"/>
            </a:solidFill>
            <a:prstDash val="solid"/>
          </a:ln>
        </p:spPr>
        <p:txBody>
          <a:bodyPr/>
          <a:lstStyle/>
          <a:p>
            <a:endParaRPr lang="en-US"/>
          </a:p>
        </p:txBody>
      </p:sp>
      <p:sp>
        <p:nvSpPr>
          <p:cNvPr id="11" name="Text 9"/>
          <p:cNvSpPr/>
          <p:nvPr/>
        </p:nvSpPr>
        <p:spPr>
          <a:xfrm>
            <a:off x="914400" y="1097280"/>
            <a:ext cx="7315200" cy="438912"/>
          </a:xfrm>
          <a:prstGeom prst="rect">
            <a:avLst/>
          </a:prstGeom>
          <a:noFill/>
          <a:ln/>
        </p:spPr>
        <p:txBody>
          <a:bodyPr wrap="square" rtlCol="0" anchor="ctr"/>
          <a:lstStyle/>
          <a:p>
            <a:pPr marL="0" indent="0">
              <a:buNone/>
            </a:pPr>
            <a:r>
              <a:rPr lang="en-US" sz="2000" dirty="0">
                <a:solidFill>
                  <a:srgbClr val="3C3489"/>
                </a:solidFill>
                <a:latin typeface="Georgia" pitchFamily="34" charset="0"/>
                <a:ea typeface="Georgia" pitchFamily="34" charset="-122"/>
                <a:cs typeface="Georgia" pitchFamily="34" charset="-120"/>
              </a:rPr>
              <a:t>AI picks the most likely next word.</a:t>
            </a:r>
            <a:endParaRPr lang="en-US" sz="2000" dirty="0"/>
          </a:p>
        </p:txBody>
      </p:sp>
      <p:sp>
        <p:nvSpPr>
          <p:cNvPr id="12" name="Text 10"/>
          <p:cNvSpPr/>
          <p:nvPr/>
        </p:nvSpPr>
        <p:spPr>
          <a:xfrm>
            <a:off x="914400" y="1508760"/>
            <a:ext cx="7315200" cy="502920"/>
          </a:xfrm>
          <a:prstGeom prst="rect">
            <a:avLst/>
          </a:prstGeom>
          <a:noFill/>
          <a:ln/>
        </p:spPr>
        <p:txBody>
          <a:bodyPr wrap="square" rtlCol="0" anchor="ctr"/>
          <a:lstStyle/>
          <a:p>
            <a:pPr marL="0" indent="0">
              <a:buNone/>
            </a:pPr>
            <a:r>
              <a:rPr lang="en-US" sz="1300" i="1" dirty="0">
                <a:solidFill>
                  <a:srgbClr val="534AB7"/>
                </a:solidFill>
                <a:latin typeface="Calibri" pitchFamily="34" charset="0"/>
                <a:ea typeface="Calibri" pitchFamily="34" charset="-122"/>
                <a:cs typeface="Calibri" pitchFamily="34" charset="-120"/>
              </a:rPr>
              <a:t>Not the most accurate one. Not the most true one. The most statistically probable one.</a:t>
            </a:r>
            <a:endParaRPr lang="en-US" sz="1300" dirty="0"/>
          </a:p>
        </p:txBody>
      </p:sp>
      <p:sp>
        <p:nvSpPr>
          <p:cNvPr id="13" name="Shape 11"/>
          <p:cNvSpPr/>
          <p:nvPr/>
        </p:nvSpPr>
        <p:spPr>
          <a:xfrm>
            <a:off x="320040" y="2633472"/>
            <a:ext cx="4160520" cy="2103120"/>
          </a:xfrm>
          <a:prstGeom prst="roundRect">
            <a:avLst>
              <a:gd name="adj" fmla="val 4348"/>
            </a:avLst>
          </a:prstGeom>
          <a:solidFill>
            <a:srgbClr val="E1F5EE"/>
          </a:solidFill>
          <a:ln w="9525">
            <a:solidFill>
              <a:srgbClr val="1D9E75"/>
            </a:solidFill>
            <a:prstDash val="solid"/>
          </a:ln>
        </p:spPr>
        <p:txBody>
          <a:bodyPr/>
          <a:lstStyle/>
          <a:p>
            <a:endParaRPr lang="en-US"/>
          </a:p>
        </p:txBody>
      </p:sp>
      <p:sp>
        <p:nvSpPr>
          <p:cNvPr id="14" name="Shape 12"/>
          <p:cNvSpPr/>
          <p:nvPr/>
        </p:nvSpPr>
        <p:spPr>
          <a:xfrm>
            <a:off x="457200" y="2724912"/>
            <a:ext cx="502920" cy="502920"/>
          </a:xfrm>
          <a:prstGeom prst="roundRect">
            <a:avLst>
              <a:gd name="adj" fmla="val 10909"/>
            </a:avLst>
          </a:prstGeom>
          <a:solidFill>
            <a:srgbClr val="1D9E75"/>
          </a:solidFill>
          <a:ln w="12700">
            <a:solidFill>
              <a:srgbClr val="1D9E75"/>
            </a:solidFill>
            <a:prstDash val="solid"/>
          </a:ln>
        </p:spPr>
        <p:txBody>
          <a:bodyPr/>
          <a:lstStyle/>
          <a:p>
            <a:endParaRPr lang="en-US"/>
          </a:p>
        </p:txBody>
      </p:sp>
      <p:sp>
        <p:nvSpPr>
          <p:cNvPr id="15" name="Text 13"/>
          <p:cNvSpPr/>
          <p:nvPr/>
        </p:nvSpPr>
        <p:spPr>
          <a:xfrm>
            <a:off x="457200" y="2724912"/>
            <a:ext cx="502920" cy="50292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a:t>
            </a:r>
            <a:endParaRPr lang="en-US" sz="1800" dirty="0"/>
          </a:p>
        </p:txBody>
      </p:sp>
      <p:sp>
        <p:nvSpPr>
          <p:cNvPr id="16" name="Text 14"/>
          <p:cNvSpPr/>
          <p:nvPr/>
        </p:nvSpPr>
        <p:spPr>
          <a:xfrm>
            <a:off x="1097280" y="2743200"/>
            <a:ext cx="3200400" cy="438912"/>
          </a:xfrm>
          <a:prstGeom prst="rect">
            <a:avLst/>
          </a:prstGeom>
          <a:noFill/>
          <a:ln/>
        </p:spPr>
        <p:txBody>
          <a:bodyPr wrap="square" rtlCol="0" anchor="ctr"/>
          <a:lstStyle/>
          <a:p>
            <a:pPr marL="0" indent="0">
              <a:buNone/>
            </a:pPr>
            <a:r>
              <a:rPr lang="en-US" sz="1300" b="1" dirty="0">
                <a:solidFill>
                  <a:srgbClr val="085041"/>
                </a:solidFill>
                <a:latin typeface="Calibri" pitchFamily="34" charset="0"/>
                <a:ea typeface="Calibri" pitchFamily="34" charset="-122"/>
                <a:cs typeface="Calibri" pitchFamily="34" charset="-120"/>
              </a:rPr>
              <a:t>When this works great</a:t>
            </a:r>
            <a:endParaRPr lang="en-US" sz="1300" dirty="0"/>
          </a:p>
        </p:txBody>
      </p:sp>
      <p:sp>
        <p:nvSpPr>
          <p:cNvPr id="17" name="Text 15"/>
          <p:cNvSpPr/>
          <p:nvPr/>
        </p:nvSpPr>
        <p:spPr>
          <a:xfrm>
            <a:off x="484632" y="3246120"/>
            <a:ext cx="3822192" cy="1325880"/>
          </a:xfrm>
          <a:prstGeom prst="rect">
            <a:avLst/>
          </a:prstGeom>
          <a:noFill/>
          <a:ln/>
        </p:spPr>
        <p:txBody>
          <a:bodyPr wrap="square" rtlCol="0" anchor="t"/>
          <a:lstStyle/>
          <a:p>
            <a:pPr marL="0" indent="0">
              <a:buNone/>
            </a:pPr>
            <a:r>
              <a:rPr lang="en-US" sz="1100" dirty="0">
                <a:solidFill>
                  <a:srgbClr val="444441"/>
                </a:solidFill>
                <a:latin typeface="Calibri" pitchFamily="34" charset="0"/>
                <a:ea typeface="Calibri" pitchFamily="34" charset="-122"/>
                <a:cs typeface="Calibri" pitchFamily="34" charset="-120"/>
              </a:rPr>
              <a:t>Topics that are very well represented in training data — common knowledge, widely documented facts, typical writing patterns. Probability correlates strongly with accuracy.</a:t>
            </a:r>
            <a:endParaRPr lang="en-US" sz="1100" dirty="0"/>
          </a:p>
        </p:txBody>
      </p:sp>
      <p:sp>
        <p:nvSpPr>
          <p:cNvPr id="18" name="Shape 16"/>
          <p:cNvSpPr/>
          <p:nvPr/>
        </p:nvSpPr>
        <p:spPr>
          <a:xfrm>
            <a:off x="4709160" y="2633472"/>
            <a:ext cx="4160520" cy="2103120"/>
          </a:xfrm>
          <a:prstGeom prst="roundRect">
            <a:avLst>
              <a:gd name="adj" fmla="val 4348"/>
            </a:avLst>
          </a:prstGeom>
          <a:solidFill>
            <a:srgbClr val="FAECE7"/>
          </a:solidFill>
          <a:ln w="9525">
            <a:solidFill>
              <a:srgbClr val="D85A30"/>
            </a:solidFill>
            <a:prstDash val="solid"/>
          </a:ln>
        </p:spPr>
        <p:txBody>
          <a:bodyPr/>
          <a:lstStyle/>
          <a:p>
            <a:endParaRPr lang="en-US"/>
          </a:p>
        </p:txBody>
      </p:sp>
      <p:sp>
        <p:nvSpPr>
          <p:cNvPr id="19" name="Shape 17"/>
          <p:cNvSpPr/>
          <p:nvPr/>
        </p:nvSpPr>
        <p:spPr>
          <a:xfrm>
            <a:off x="4846320" y="2724912"/>
            <a:ext cx="502920" cy="502920"/>
          </a:xfrm>
          <a:prstGeom prst="roundRect">
            <a:avLst>
              <a:gd name="adj" fmla="val 10909"/>
            </a:avLst>
          </a:prstGeom>
          <a:solidFill>
            <a:srgbClr val="D85A30"/>
          </a:solidFill>
          <a:ln w="12700">
            <a:solidFill>
              <a:srgbClr val="D85A30"/>
            </a:solidFill>
            <a:prstDash val="solid"/>
          </a:ln>
        </p:spPr>
        <p:txBody>
          <a:bodyPr/>
          <a:lstStyle/>
          <a:p>
            <a:endParaRPr lang="en-US"/>
          </a:p>
        </p:txBody>
      </p:sp>
      <p:sp>
        <p:nvSpPr>
          <p:cNvPr id="20" name="Text 18"/>
          <p:cNvSpPr/>
          <p:nvPr/>
        </p:nvSpPr>
        <p:spPr>
          <a:xfrm>
            <a:off x="4846320" y="2724912"/>
            <a:ext cx="502920" cy="502920"/>
          </a:xfrm>
          <a:prstGeom prst="rect">
            <a:avLst/>
          </a:prstGeom>
          <a:noFill/>
          <a:ln/>
        </p:spPr>
        <p:txBody>
          <a:bodyPr wrap="square"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a:t>
            </a:r>
            <a:endParaRPr lang="en-US" sz="1800" dirty="0"/>
          </a:p>
        </p:txBody>
      </p:sp>
      <p:sp>
        <p:nvSpPr>
          <p:cNvPr id="21" name="Text 19"/>
          <p:cNvSpPr/>
          <p:nvPr/>
        </p:nvSpPr>
        <p:spPr>
          <a:xfrm>
            <a:off x="5486400" y="2743200"/>
            <a:ext cx="3200400" cy="438912"/>
          </a:xfrm>
          <a:prstGeom prst="rect">
            <a:avLst/>
          </a:prstGeom>
          <a:noFill/>
          <a:ln/>
        </p:spPr>
        <p:txBody>
          <a:bodyPr wrap="square" rtlCol="0" anchor="ctr"/>
          <a:lstStyle/>
          <a:p>
            <a:pPr marL="0" indent="0">
              <a:buNone/>
            </a:pPr>
            <a:r>
              <a:rPr lang="en-US" sz="1300" b="1" dirty="0">
                <a:solidFill>
                  <a:srgbClr val="993C1D"/>
                </a:solidFill>
                <a:latin typeface="Calibri" pitchFamily="34" charset="0"/>
                <a:ea typeface="Calibri" pitchFamily="34" charset="-122"/>
                <a:cs typeface="Calibri" pitchFamily="34" charset="-120"/>
              </a:rPr>
              <a:t>When this fails</a:t>
            </a:r>
            <a:endParaRPr lang="en-US" sz="1300" dirty="0"/>
          </a:p>
        </p:txBody>
      </p:sp>
      <p:sp>
        <p:nvSpPr>
          <p:cNvPr id="22" name="Text 20"/>
          <p:cNvSpPr/>
          <p:nvPr/>
        </p:nvSpPr>
        <p:spPr>
          <a:xfrm>
            <a:off x="4873752" y="3246120"/>
            <a:ext cx="3822192" cy="1325880"/>
          </a:xfrm>
          <a:prstGeom prst="rect">
            <a:avLst/>
          </a:prstGeom>
          <a:noFill/>
          <a:ln/>
        </p:spPr>
        <p:txBody>
          <a:bodyPr wrap="square" rtlCol="0" anchor="t"/>
          <a:lstStyle/>
          <a:p>
            <a:pPr marL="0" indent="0">
              <a:buNone/>
            </a:pPr>
            <a:r>
              <a:rPr lang="en-US" sz="1100" dirty="0">
                <a:solidFill>
                  <a:srgbClr val="444441"/>
                </a:solidFill>
                <a:latin typeface="Calibri" pitchFamily="34" charset="0"/>
                <a:ea typeface="Calibri" pitchFamily="34" charset="-122"/>
                <a:cs typeface="Calibri" pitchFamily="34" charset="-120"/>
              </a:rPr>
              <a:t>Obscure facts, recent events, niche topics, specific numbers. The model generates what sounds plausible — which may not be what is true.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7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WHY AI MAKES MISTAKES</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Hallucination — what it is and why it happens</a:t>
            </a:r>
            <a:endParaRPr lang="en-US" sz="2000" dirty="0"/>
          </a:p>
        </p:txBody>
      </p:sp>
      <p:sp>
        <p:nvSpPr>
          <p:cNvPr id="9" name="Shape 7"/>
          <p:cNvSpPr/>
          <p:nvPr/>
        </p:nvSpPr>
        <p:spPr>
          <a:xfrm>
            <a:off x="320040" y="960120"/>
            <a:ext cx="8503920" cy="1143000"/>
          </a:xfrm>
          <a:prstGeom prst="roundRect">
            <a:avLst>
              <a:gd name="adj" fmla="val 8000"/>
            </a:avLst>
          </a:prstGeom>
          <a:solidFill>
            <a:srgbClr val="FAECE7"/>
          </a:solidFill>
          <a:ln w="12700">
            <a:solidFill>
              <a:srgbClr val="D85A30"/>
            </a:solidFill>
            <a:prstDash val="solid"/>
          </a:ln>
        </p:spPr>
        <p:txBody>
          <a:bodyPr/>
          <a:lstStyle/>
          <a:p>
            <a:endParaRPr lang="en-US"/>
          </a:p>
        </p:txBody>
      </p:sp>
      <p:sp>
        <p:nvSpPr>
          <p:cNvPr id="10" name="Shape 8"/>
          <p:cNvSpPr/>
          <p:nvPr/>
        </p:nvSpPr>
        <p:spPr>
          <a:xfrm>
            <a:off x="320040" y="960120"/>
            <a:ext cx="64008" cy="1143000"/>
          </a:xfrm>
          <a:prstGeom prst="rect">
            <a:avLst/>
          </a:prstGeom>
          <a:solidFill>
            <a:srgbClr val="D85A30"/>
          </a:solidFill>
          <a:ln w="12700">
            <a:solidFill>
              <a:srgbClr val="D85A30"/>
            </a:solidFill>
            <a:prstDash val="solid"/>
          </a:ln>
        </p:spPr>
        <p:txBody>
          <a:bodyPr/>
          <a:lstStyle/>
          <a:p>
            <a:endParaRPr lang="en-US"/>
          </a:p>
        </p:txBody>
      </p:sp>
      <p:sp>
        <p:nvSpPr>
          <p:cNvPr id="11" name="Text 9"/>
          <p:cNvSpPr/>
          <p:nvPr/>
        </p:nvSpPr>
        <p:spPr>
          <a:xfrm>
            <a:off x="530352" y="1024128"/>
            <a:ext cx="1828800" cy="384048"/>
          </a:xfrm>
          <a:prstGeom prst="rect">
            <a:avLst/>
          </a:prstGeom>
          <a:noFill/>
          <a:ln/>
        </p:spPr>
        <p:txBody>
          <a:bodyPr wrap="square" rtlCol="0" anchor="ctr"/>
          <a:lstStyle/>
          <a:p>
            <a:pPr marL="0" indent="0">
              <a:buNone/>
            </a:pPr>
            <a:r>
              <a:rPr lang="en-US" sz="1600" b="1" dirty="0">
                <a:solidFill>
                  <a:srgbClr val="993C1D"/>
                </a:solidFill>
                <a:latin typeface="Calibri" pitchFamily="34" charset="0"/>
                <a:ea typeface="Calibri" pitchFamily="34" charset="-122"/>
                <a:cs typeface="Calibri" pitchFamily="34" charset="-120"/>
              </a:rPr>
              <a:t>Hallucination:</a:t>
            </a:r>
            <a:endParaRPr lang="en-US" sz="1600" dirty="0"/>
          </a:p>
        </p:txBody>
      </p:sp>
      <p:sp>
        <p:nvSpPr>
          <p:cNvPr id="12" name="Text 10"/>
          <p:cNvSpPr/>
          <p:nvPr/>
        </p:nvSpPr>
        <p:spPr>
          <a:xfrm>
            <a:off x="2176272" y="1024128"/>
            <a:ext cx="6400800" cy="384048"/>
          </a:xfrm>
          <a:prstGeom prst="rect">
            <a:avLst/>
          </a:prstGeom>
          <a:noFill/>
          <a:ln/>
        </p:spPr>
        <p:txBody>
          <a:bodyPr wrap="square" rtlCol="0" anchor="ctr"/>
          <a:lstStyle/>
          <a:p>
            <a:pPr marL="0" indent="0">
              <a:buNone/>
            </a:pPr>
            <a:r>
              <a:rPr lang="en-US" sz="1600" dirty="0">
                <a:solidFill>
                  <a:srgbClr val="993C1D"/>
                </a:solidFill>
                <a:latin typeface="Georgia" pitchFamily="34" charset="0"/>
                <a:ea typeface="Georgia" pitchFamily="34" charset="-122"/>
                <a:cs typeface="Georgia" pitchFamily="34" charset="-120"/>
              </a:rPr>
              <a:t>when AI produces confident-sounding text that is factually wrong.</a:t>
            </a:r>
            <a:endParaRPr lang="en-US" sz="1600" dirty="0"/>
          </a:p>
        </p:txBody>
      </p:sp>
      <p:sp>
        <p:nvSpPr>
          <p:cNvPr id="13" name="Text 11"/>
          <p:cNvSpPr/>
          <p:nvPr/>
        </p:nvSpPr>
        <p:spPr>
          <a:xfrm>
            <a:off x="530352" y="1417320"/>
            <a:ext cx="8046720" cy="320040"/>
          </a:xfrm>
          <a:prstGeom prst="rect">
            <a:avLst/>
          </a:prstGeom>
          <a:noFill/>
          <a:ln/>
        </p:spPr>
        <p:txBody>
          <a:bodyPr wrap="square" rtlCol="0" anchor="ctr"/>
          <a:lstStyle/>
          <a:p>
            <a:pPr marL="0" indent="0">
              <a:buNone/>
            </a:pPr>
            <a:r>
              <a:rPr lang="en-US" sz="1100" i="1" dirty="0">
                <a:solidFill>
                  <a:srgbClr val="993C1D"/>
                </a:solidFill>
                <a:latin typeface="Calibri" pitchFamily="34" charset="0"/>
                <a:ea typeface="Calibri" pitchFamily="34" charset="-122"/>
                <a:cs typeface="Calibri" pitchFamily="34" charset="-120"/>
              </a:rPr>
              <a:t>It is not lying. It is not malfunctioning. It is doing exactly what it was trained to do — predict probable text.</a:t>
            </a:r>
            <a:endParaRPr lang="en-US" sz="1100" dirty="0"/>
          </a:p>
        </p:txBody>
      </p:sp>
      <p:sp>
        <p:nvSpPr>
          <p:cNvPr id="14" name="Shape 12"/>
          <p:cNvSpPr/>
          <p:nvPr/>
        </p:nvSpPr>
        <p:spPr>
          <a:xfrm>
            <a:off x="320040" y="2331720"/>
            <a:ext cx="2743200" cy="2468880"/>
          </a:xfrm>
          <a:prstGeom prst="roundRect">
            <a:avLst>
              <a:gd name="adj" fmla="val 3704"/>
            </a:avLst>
          </a:prstGeom>
          <a:solidFill>
            <a:srgbClr val="EEEDFE"/>
          </a:solidFill>
          <a:ln w="6350">
            <a:solidFill>
              <a:srgbClr val="7F77DD"/>
            </a:solidFill>
            <a:prstDash val="solid"/>
          </a:ln>
        </p:spPr>
        <p:txBody>
          <a:bodyPr/>
          <a:lstStyle/>
          <a:p>
            <a:endParaRPr lang="en-US"/>
          </a:p>
        </p:txBody>
      </p:sp>
      <p:sp>
        <p:nvSpPr>
          <p:cNvPr id="15" name="Text 13"/>
          <p:cNvSpPr/>
          <p:nvPr/>
        </p:nvSpPr>
        <p:spPr>
          <a:xfrm>
            <a:off x="320040" y="2395728"/>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16" name="Text 14"/>
          <p:cNvSpPr/>
          <p:nvPr/>
        </p:nvSpPr>
        <p:spPr>
          <a:xfrm>
            <a:off x="411480" y="2944368"/>
            <a:ext cx="2560320" cy="475488"/>
          </a:xfrm>
          <a:prstGeom prst="rect">
            <a:avLst/>
          </a:prstGeom>
          <a:noFill/>
          <a:ln/>
        </p:spPr>
        <p:txBody>
          <a:bodyPr wrap="square" rtlCol="0" anchor="ctr"/>
          <a:lstStyle/>
          <a:p>
            <a:pPr marL="0" indent="0" algn="ctr">
              <a:buNone/>
            </a:pPr>
            <a:r>
              <a:rPr lang="en-US" sz="1200" b="1" dirty="0">
                <a:solidFill>
                  <a:srgbClr val="3C3489"/>
                </a:solidFill>
                <a:latin typeface="Calibri" pitchFamily="34" charset="0"/>
                <a:ea typeface="Calibri" pitchFamily="34" charset="-122"/>
                <a:cs typeface="Calibri" pitchFamily="34" charset="-120"/>
              </a:rPr>
              <a:t>Trained on probability, not truth</a:t>
            </a:r>
            <a:endParaRPr lang="en-US" sz="1200" dirty="0"/>
          </a:p>
        </p:txBody>
      </p:sp>
      <p:sp>
        <p:nvSpPr>
          <p:cNvPr id="17" name="Text 15"/>
          <p:cNvSpPr/>
          <p:nvPr/>
        </p:nvSpPr>
        <p:spPr>
          <a:xfrm>
            <a:off x="411480" y="3429000"/>
            <a:ext cx="2560320" cy="118872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The model optimises for likely-sounding text. If a wrong answer is statistically common in training data, the model will produce it.</a:t>
            </a:r>
            <a:endParaRPr lang="en-US" sz="1050" dirty="0"/>
          </a:p>
        </p:txBody>
      </p:sp>
      <p:sp>
        <p:nvSpPr>
          <p:cNvPr id="18" name="Shape 16"/>
          <p:cNvSpPr/>
          <p:nvPr/>
        </p:nvSpPr>
        <p:spPr>
          <a:xfrm>
            <a:off x="3200400" y="2331720"/>
            <a:ext cx="2743200" cy="2468880"/>
          </a:xfrm>
          <a:prstGeom prst="roundRect">
            <a:avLst>
              <a:gd name="adj" fmla="val 3704"/>
            </a:avLst>
          </a:prstGeom>
          <a:solidFill>
            <a:srgbClr val="EEEDFE"/>
          </a:solidFill>
          <a:ln w="6350">
            <a:solidFill>
              <a:srgbClr val="7F77DD"/>
            </a:solidFill>
            <a:prstDash val="solid"/>
          </a:ln>
        </p:spPr>
        <p:txBody>
          <a:bodyPr/>
          <a:lstStyle/>
          <a:p>
            <a:endParaRPr lang="en-US"/>
          </a:p>
        </p:txBody>
      </p:sp>
      <p:sp>
        <p:nvSpPr>
          <p:cNvPr id="19" name="Text 17"/>
          <p:cNvSpPr/>
          <p:nvPr/>
        </p:nvSpPr>
        <p:spPr>
          <a:xfrm>
            <a:off x="3200400" y="2395728"/>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0" name="Text 18"/>
          <p:cNvSpPr/>
          <p:nvPr/>
        </p:nvSpPr>
        <p:spPr>
          <a:xfrm>
            <a:off x="3291840" y="2944368"/>
            <a:ext cx="2560320" cy="475488"/>
          </a:xfrm>
          <a:prstGeom prst="rect">
            <a:avLst/>
          </a:prstGeom>
          <a:noFill/>
          <a:ln/>
        </p:spPr>
        <p:txBody>
          <a:bodyPr wrap="square" rtlCol="0" anchor="ctr"/>
          <a:lstStyle/>
          <a:p>
            <a:pPr marL="0" indent="0" algn="ctr">
              <a:buNone/>
            </a:pPr>
            <a:r>
              <a:rPr lang="en-US" sz="1200" b="1" dirty="0">
                <a:solidFill>
                  <a:srgbClr val="3C3489"/>
                </a:solidFill>
                <a:latin typeface="Calibri" pitchFamily="34" charset="0"/>
                <a:ea typeface="Calibri" pitchFamily="34" charset="-122"/>
                <a:cs typeface="Calibri" pitchFamily="34" charset="-120"/>
              </a:rPr>
              <a:t>No uncertainty signal</a:t>
            </a:r>
            <a:endParaRPr lang="en-US" sz="1200" dirty="0"/>
          </a:p>
        </p:txBody>
      </p:sp>
      <p:sp>
        <p:nvSpPr>
          <p:cNvPr id="21" name="Text 19"/>
          <p:cNvSpPr/>
          <p:nvPr/>
        </p:nvSpPr>
        <p:spPr>
          <a:xfrm>
            <a:off x="3291840" y="3429000"/>
            <a:ext cx="2560320" cy="118872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The model has no internal 'I am not sure about this' flag. It generates with equal confidence whether correct or not.</a:t>
            </a:r>
            <a:endParaRPr lang="en-US" sz="1050" dirty="0"/>
          </a:p>
        </p:txBody>
      </p:sp>
      <p:sp>
        <p:nvSpPr>
          <p:cNvPr id="22" name="Shape 20"/>
          <p:cNvSpPr/>
          <p:nvPr/>
        </p:nvSpPr>
        <p:spPr>
          <a:xfrm>
            <a:off x="6080760" y="2331720"/>
            <a:ext cx="2743200" cy="2468880"/>
          </a:xfrm>
          <a:prstGeom prst="roundRect">
            <a:avLst>
              <a:gd name="adj" fmla="val 3704"/>
            </a:avLst>
          </a:prstGeom>
          <a:solidFill>
            <a:srgbClr val="EEEDFE"/>
          </a:solidFill>
          <a:ln w="6350">
            <a:solidFill>
              <a:srgbClr val="7F77DD"/>
            </a:solidFill>
            <a:prstDash val="solid"/>
          </a:ln>
        </p:spPr>
        <p:txBody>
          <a:bodyPr/>
          <a:lstStyle/>
          <a:p>
            <a:endParaRPr lang="en-US"/>
          </a:p>
        </p:txBody>
      </p:sp>
      <p:sp>
        <p:nvSpPr>
          <p:cNvPr id="23" name="Text 21"/>
          <p:cNvSpPr/>
          <p:nvPr/>
        </p:nvSpPr>
        <p:spPr>
          <a:xfrm>
            <a:off x="6080760" y="2395728"/>
            <a:ext cx="2743200" cy="548640"/>
          </a:xfrm>
          <a:prstGeom prst="rect">
            <a:avLst/>
          </a:prstGeom>
          <a:noFill/>
          <a:ln/>
        </p:spPr>
        <p:txBody>
          <a:bodyPr wrap="square" rtlCol="0" anchor="ctr"/>
          <a:lstStyle/>
          <a:p>
            <a:pPr marL="0" indent="0" algn="ctr">
              <a:buNone/>
            </a:pPr>
            <a:r>
              <a:rPr lang="en-US" sz="2600" dirty="0">
                <a:solidFill>
                  <a:srgbClr val="000000"/>
                </a:solidFill>
              </a:rPr>
              <a:t>🪄</a:t>
            </a:r>
            <a:endParaRPr lang="en-US" sz="2600" dirty="0"/>
          </a:p>
        </p:txBody>
      </p:sp>
      <p:sp>
        <p:nvSpPr>
          <p:cNvPr id="24" name="Text 22"/>
          <p:cNvSpPr/>
          <p:nvPr/>
        </p:nvSpPr>
        <p:spPr>
          <a:xfrm>
            <a:off x="6172200" y="2944368"/>
            <a:ext cx="2560320" cy="475488"/>
          </a:xfrm>
          <a:prstGeom prst="rect">
            <a:avLst/>
          </a:prstGeom>
          <a:noFill/>
          <a:ln/>
        </p:spPr>
        <p:txBody>
          <a:bodyPr wrap="square" rtlCol="0" anchor="ctr"/>
          <a:lstStyle/>
          <a:p>
            <a:pPr marL="0" indent="0" algn="ctr">
              <a:buNone/>
            </a:pPr>
            <a:r>
              <a:rPr lang="en-US" sz="1200" b="1" dirty="0">
                <a:solidFill>
                  <a:srgbClr val="3C3489"/>
                </a:solidFill>
                <a:latin typeface="Calibri" pitchFamily="34" charset="0"/>
                <a:ea typeface="Calibri" pitchFamily="34" charset="-122"/>
                <a:cs typeface="Calibri" pitchFamily="34" charset="-120"/>
              </a:rPr>
              <a:t>Fills in gaps</a:t>
            </a:r>
            <a:endParaRPr lang="en-US" sz="1200" dirty="0"/>
          </a:p>
        </p:txBody>
      </p:sp>
      <p:sp>
        <p:nvSpPr>
          <p:cNvPr id="25" name="Text 23"/>
          <p:cNvSpPr/>
          <p:nvPr/>
        </p:nvSpPr>
        <p:spPr>
          <a:xfrm>
            <a:off x="6172200" y="3429000"/>
            <a:ext cx="2560320" cy="1188720"/>
          </a:xfrm>
          <a:prstGeom prst="rect">
            <a:avLst/>
          </a:prstGeom>
          <a:noFill/>
          <a:ln/>
        </p:spPr>
        <p:txBody>
          <a:bodyPr wrap="square" rtlCol="0" anchor="t"/>
          <a:lstStyle/>
          <a:p>
            <a:pPr marL="0" indent="0" algn="ctr">
              <a:buNone/>
            </a:pPr>
            <a:r>
              <a:rPr lang="en-US" sz="1050" dirty="0">
                <a:solidFill>
                  <a:srgbClr val="444441"/>
                </a:solidFill>
                <a:latin typeface="Calibri" pitchFamily="34" charset="0"/>
                <a:ea typeface="Calibri" pitchFamily="34" charset="-122"/>
                <a:cs typeface="Calibri" pitchFamily="34" charset="-120"/>
              </a:rPr>
              <a:t>When the model encounters a question with no clear pattern in its training, it generates something that fits the structure of an answer — even if that content is fabricated.</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8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WHY AI MAKES MISTAKES</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Where hallucination is most dangerous</a:t>
            </a:r>
            <a:endParaRPr lang="en-US" sz="2000" dirty="0"/>
          </a:p>
        </p:txBody>
      </p:sp>
      <p:sp>
        <p:nvSpPr>
          <p:cNvPr id="9" name="Shape 7"/>
          <p:cNvSpPr/>
          <p:nvPr/>
        </p:nvSpPr>
        <p:spPr>
          <a:xfrm>
            <a:off x="320040" y="987552"/>
            <a:ext cx="2743200" cy="1719072"/>
          </a:xfrm>
          <a:prstGeom prst="roundRect">
            <a:avLst>
              <a:gd name="adj" fmla="val 4255"/>
            </a:avLst>
          </a:prstGeom>
          <a:solidFill>
            <a:srgbClr val="FAECE7"/>
          </a:solidFill>
          <a:ln w="9525">
            <a:solidFill>
              <a:srgbClr val="D85A30"/>
            </a:solidFill>
            <a:prstDash val="solid"/>
          </a:ln>
        </p:spPr>
        <p:txBody>
          <a:bodyPr/>
          <a:lstStyle/>
          <a:p>
            <a:endParaRPr lang="en-US"/>
          </a:p>
        </p:txBody>
      </p:sp>
      <p:sp>
        <p:nvSpPr>
          <p:cNvPr id="10" name="Shape 8"/>
          <p:cNvSpPr/>
          <p:nvPr/>
        </p:nvSpPr>
        <p:spPr>
          <a:xfrm>
            <a:off x="411480" y="1078992"/>
            <a:ext cx="685800" cy="256032"/>
          </a:xfrm>
          <a:prstGeom prst="roundRect">
            <a:avLst>
              <a:gd name="adj" fmla="val 14286"/>
            </a:avLst>
          </a:prstGeom>
          <a:solidFill>
            <a:srgbClr val="D85A30"/>
          </a:solidFill>
          <a:ln w="12700">
            <a:solidFill>
              <a:srgbClr val="D85A30"/>
            </a:solidFill>
            <a:prstDash val="solid"/>
          </a:ln>
        </p:spPr>
        <p:txBody>
          <a:bodyPr/>
          <a:lstStyle/>
          <a:p>
            <a:endParaRPr lang="en-US"/>
          </a:p>
        </p:txBody>
      </p:sp>
      <p:sp>
        <p:nvSpPr>
          <p:cNvPr id="11" name="Text 9"/>
          <p:cNvSpPr/>
          <p:nvPr/>
        </p:nvSpPr>
        <p:spPr>
          <a:xfrm>
            <a:off x="411480" y="1078992"/>
            <a:ext cx="685800" cy="256032"/>
          </a:xfrm>
          <a:prstGeom prst="rect">
            <a:avLst/>
          </a:prstGeom>
          <a:noFill/>
          <a:ln/>
        </p:spPr>
        <p:txBody>
          <a:bodyPr wrap="square"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HIGH</a:t>
            </a:r>
            <a:endParaRPr lang="en-US" sz="800" dirty="0"/>
          </a:p>
        </p:txBody>
      </p:sp>
      <p:sp>
        <p:nvSpPr>
          <p:cNvPr id="12" name="Text 10"/>
          <p:cNvSpPr/>
          <p:nvPr/>
        </p:nvSpPr>
        <p:spPr>
          <a:xfrm>
            <a:off x="320040" y="1060704"/>
            <a:ext cx="2743200" cy="411480"/>
          </a:xfrm>
          <a:prstGeom prst="rect">
            <a:avLst/>
          </a:prstGeom>
          <a:noFill/>
          <a:ln/>
        </p:spPr>
        <p:txBody>
          <a:bodyPr wrap="square" rtlCol="0" anchor="ctr"/>
          <a:lstStyle/>
          <a:p>
            <a:pPr marL="0" indent="0" algn="r">
              <a:buNone/>
            </a:pPr>
            <a:r>
              <a:rPr lang="en-US" sz="2000" dirty="0">
                <a:solidFill>
                  <a:srgbClr val="000000"/>
                </a:solidFill>
              </a:rPr>
              <a:t>📊</a:t>
            </a:r>
            <a:endParaRPr lang="en-US" sz="2000" dirty="0"/>
          </a:p>
        </p:txBody>
      </p:sp>
      <p:sp>
        <p:nvSpPr>
          <p:cNvPr id="13" name="Text 11"/>
          <p:cNvSpPr/>
          <p:nvPr/>
        </p:nvSpPr>
        <p:spPr>
          <a:xfrm>
            <a:off x="411480" y="1426464"/>
            <a:ext cx="2560320" cy="384048"/>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Statistics &amp; numbers</a:t>
            </a:r>
            <a:endParaRPr lang="en-US" sz="1200" dirty="0"/>
          </a:p>
        </p:txBody>
      </p:sp>
      <p:sp>
        <p:nvSpPr>
          <p:cNvPr id="14" name="Text 12"/>
          <p:cNvSpPr/>
          <p:nvPr/>
        </p:nvSpPr>
        <p:spPr>
          <a:xfrm>
            <a:off x="411480" y="1810512"/>
            <a:ext cx="2560320" cy="777240"/>
          </a:xfrm>
          <a:prstGeom prst="rect">
            <a:avLst/>
          </a:prstGeom>
          <a:noFill/>
          <a:ln/>
        </p:spPr>
        <p:txBody>
          <a:bodyPr wrap="square" rtlCol="0" anchor="t"/>
          <a:lstStyle/>
          <a:p>
            <a:pPr marL="0" indent="0" algn="ctr">
              <a:buNone/>
            </a:pPr>
            <a:r>
              <a:rPr lang="en-US" sz="1000" dirty="0">
                <a:solidFill>
                  <a:srgbClr val="444441"/>
                </a:solidFill>
                <a:latin typeface="Calibri" pitchFamily="34" charset="0"/>
                <a:ea typeface="Calibri" pitchFamily="34" charset="-122"/>
                <a:cs typeface="Calibri" pitchFamily="34" charset="-120"/>
              </a:rPr>
              <a:t>Percentages, figures, measurements — AI generates plausible-sounding numbers that may be entirely fabricated</a:t>
            </a:r>
            <a:endParaRPr lang="en-US" sz="1000" dirty="0"/>
          </a:p>
        </p:txBody>
      </p:sp>
      <p:sp>
        <p:nvSpPr>
          <p:cNvPr id="15" name="Shape 13"/>
          <p:cNvSpPr/>
          <p:nvPr/>
        </p:nvSpPr>
        <p:spPr>
          <a:xfrm>
            <a:off x="3200400" y="987552"/>
            <a:ext cx="2743200" cy="1719072"/>
          </a:xfrm>
          <a:prstGeom prst="roundRect">
            <a:avLst>
              <a:gd name="adj" fmla="val 4255"/>
            </a:avLst>
          </a:prstGeom>
          <a:solidFill>
            <a:srgbClr val="FAECE7"/>
          </a:solidFill>
          <a:ln w="9525">
            <a:solidFill>
              <a:srgbClr val="D85A30"/>
            </a:solidFill>
            <a:prstDash val="solid"/>
          </a:ln>
        </p:spPr>
        <p:txBody>
          <a:bodyPr/>
          <a:lstStyle/>
          <a:p>
            <a:endParaRPr lang="en-US"/>
          </a:p>
        </p:txBody>
      </p:sp>
      <p:sp>
        <p:nvSpPr>
          <p:cNvPr id="16" name="Shape 14"/>
          <p:cNvSpPr/>
          <p:nvPr/>
        </p:nvSpPr>
        <p:spPr>
          <a:xfrm>
            <a:off x="3291840" y="1078992"/>
            <a:ext cx="685800" cy="256032"/>
          </a:xfrm>
          <a:prstGeom prst="roundRect">
            <a:avLst>
              <a:gd name="adj" fmla="val 14286"/>
            </a:avLst>
          </a:prstGeom>
          <a:solidFill>
            <a:srgbClr val="D85A30"/>
          </a:solidFill>
          <a:ln w="12700">
            <a:solidFill>
              <a:srgbClr val="D85A30"/>
            </a:solidFill>
            <a:prstDash val="solid"/>
          </a:ln>
        </p:spPr>
        <p:txBody>
          <a:bodyPr/>
          <a:lstStyle/>
          <a:p>
            <a:endParaRPr lang="en-US"/>
          </a:p>
        </p:txBody>
      </p:sp>
      <p:sp>
        <p:nvSpPr>
          <p:cNvPr id="17" name="Text 15"/>
          <p:cNvSpPr/>
          <p:nvPr/>
        </p:nvSpPr>
        <p:spPr>
          <a:xfrm>
            <a:off x="3291840" y="1078992"/>
            <a:ext cx="685800" cy="256032"/>
          </a:xfrm>
          <a:prstGeom prst="rect">
            <a:avLst/>
          </a:prstGeom>
          <a:noFill/>
          <a:ln/>
        </p:spPr>
        <p:txBody>
          <a:bodyPr wrap="square"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HIGH</a:t>
            </a:r>
            <a:endParaRPr lang="en-US" sz="800" dirty="0"/>
          </a:p>
        </p:txBody>
      </p:sp>
      <p:sp>
        <p:nvSpPr>
          <p:cNvPr id="18" name="Text 16"/>
          <p:cNvSpPr/>
          <p:nvPr/>
        </p:nvSpPr>
        <p:spPr>
          <a:xfrm>
            <a:off x="3200400" y="1060704"/>
            <a:ext cx="2743200" cy="411480"/>
          </a:xfrm>
          <a:prstGeom prst="rect">
            <a:avLst/>
          </a:prstGeom>
          <a:noFill/>
          <a:ln/>
        </p:spPr>
        <p:txBody>
          <a:bodyPr wrap="square" rtlCol="0" anchor="ctr"/>
          <a:lstStyle/>
          <a:p>
            <a:pPr marL="0" indent="0" algn="r">
              <a:buNone/>
            </a:pPr>
            <a:r>
              <a:rPr lang="en-US" sz="2000" dirty="0">
                <a:solidFill>
                  <a:srgbClr val="000000"/>
                </a:solidFill>
              </a:rPr>
              <a:t>📚</a:t>
            </a:r>
            <a:endParaRPr lang="en-US" sz="2000" dirty="0"/>
          </a:p>
        </p:txBody>
      </p:sp>
      <p:sp>
        <p:nvSpPr>
          <p:cNvPr id="19" name="Text 17"/>
          <p:cNvSpPr/>
          <p:nvPr/>
        </p:nvSpPr>
        <p:spPr>
          <a:xfrm>
            <a:off x="3291840" y="1426464"/>
            <a:ext cx="2560320" cy="384048"/>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Citations &amp; references</a:t>
            </a:r>
            <a:endParaRPr lang="en-US" sz="1200" dirty="0"/>
          </a:p>
        </p:txBody>
      </p:sp>
      <p:sp>
        <p:nvSpPr>
          <p:cNvPr id="20" name="Text 18"/>
          <p:cNvSpPr/>
          <p:nvPr/>
        </p:nvSpPr>
        <p:spPr>
          <a:xfrm>
            <a:off x="3291840" y="1810512"/>
            <a:ext cx="2560320" cy="777240"/>
          </a:xfrm>
          <a:prstGeom prst="rect">
            <a:avLst/>
          </a:prstGeom>
          <a:noFill/>
          <a:ln/>
        </p:spPr>
        <p:txBody>
          <a:bodyPr wrap="square" rtlCol="0" anchor="t"/>
          <a:lstStyle/>
          <a:p>
            <a:pPr marL="0" indent="0" algn="ctr">
              <a:buNone/>
            </a:pPr>
            <a:r>
              <a:rPr lang="en-US" sz="1000" dirty="0">
                <a:solidFill>
                  <a:srgbClr val="444441"/>
                </a:solidFill>
                <a:latin typeface="Calibri" pitchFamily="34" charset="0"/>
                <a:ea typeface="Calibri" pitchFamily="34" charset="-122"/>
                <a:cs typeface="Calibri" pitchFamily="34" charset="-120"/>
              </a:rPr>
              <a:t>AI can generate convincing-looking citations to papers, books, or articles that do not exist</a:t>
            </a:r>
            <a:endParaRPr lang="en-US" sz="1000" dirty="0"/>
          </a:p>
        </p:txBody>
      </p:sp>
      <p:sp>
        <p:nvSpPr>
          <p:cNvPr id="21" name="Shape 19"/>
          <p:cNvSpPr/>
          <p:nvPr/>
        </p:nvSpPr>
        <p:spPr>
          <a:xfrm>
            <a:off x="6080760" y="987552"/>
            <a:ext cx="2743200" cy="1719072"/>
          </a:xfrm>
          <a:prstGeom prst="roundRect">
            <a:avLst>
              <a:gd name="adj" fmla="val 4255"/>
            </a:avLst>
          </a:prstGeom>
          <a:solidFill>
            <a:srgbClr val="FAECE7"/>
          </a:solidFill>
          <a:ln w="9525">
            <a:solidFill>
              <a:srgbClr val="D85A30"/>
            </a:solidFill>
            <a:prstDash val="solid"/>
          </a:ln>
        </p:spPr>
        <p:txBody>
          <a:bodyPr/>
          <a:lstStyle/>
          <a:p>
            <a:endParaRPr lang="en-US"/>
          </a:p>
        </p:txBody>
      </p:sp>
      <p:sp>
        <p:nvSpPr>
          <p:cNvPr id="22" name="Shape 20"/>
          <p:cNvSpPr/>
          <p:nvPr/>
        </p:nvSpPr>
        <p:spPr>
          <a:xfrm>
            <a:off x="6172200" y="1078992"/>
            <a:ext cx="685800" cy="256032"/>
          </a:xfrm>
          <a:prstGeom prst="roundRect">
            <a:avLst>
              <a:gd name="adj" fmla="val 14286"/>
            </a:avLst>
          </a:prstGeom>
          <a:solidFill>
            <a:srgbClr val="D85A30"/>
          </a:solidFill>
          <a:ln w="12700">
            <a:solidFill>
              <a:srgbClr val="D85A30"/>
            </a:solidFill>
            <a:prstDash val="solid"/>
          </a:ln>
        </p:spPr>
        <p:txBody>
          <a:bodyPr/>
          <a:lstStyle/>
          <a:p>
            <a:endParaRPr lang="en-US"/>
          </a:p>
        </p:txBody>
      </p:sp>
      <p:sp>
        <p:nvSpPr>
          <p:cNvPr id="23" name="Text 21"/>
          <p:cNvSpPr/>
          <p:nvPr/>
        </p:nvSpPr>
        <p:spPr>
          <a:xfrm>
            <a:off x="6172200" y="1078992"/>
            <a:ext cx="685800" cy="256032"/>
          </a:xfrm>
          <a:prstGeom prst="rect">
            <a:avLst/>
          </a:prstGeom>
          <a:noFill/>
          <a:ln/>
        </p:spPr>
        <p:txBody>
          <a:bodyPr wrap="square"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HIGH</a:t>
            </a:r>
            <a:endParaRPr lang="en-US" sz="800" dirty="0"/>
          </a:p>
        </p:txBody>
      </p:sp>
      <p:sp>
        <p:nvSpPr>
          <p:cNvPr id="24" name="Text 22"/>
          <p:cNvSpPr/>
          <p:nvPr/>
        </p:nvSpPr>
        <p:spPr>
          <a:xfrm>
            <a:off x="6080760" y="1060704"/>
            <a:ext cx="2743200" cy="411480"/>
          </a:xfrm>
          <a:prstGeom prst="rect">
            <a:avLst/>
          </a:prstGeom>
          <a:noFill/>
          <a:ln/>
        </p:spPr>
        <p:txBody>
          <a:bodyPr wrap="square" rtlCol="0" anchor="ctr"/>
          <a:lstStyle/>
          <a:p>
            <a:pPr marL="0" indent="0" algn="r">
              <a:buNone/>
            </a:pPr>
            <a:r>
              <a:rPr lang="en-US" sz="2000" dirty="0">
                <a:solidFill>
                  <a:srgbClr val="000000"/>
                </a:solidFill>
              </a:rPr>
              <a:t>👤</a:t>
            </a:r>
            <a:endParaRPr lang="en-US" sz="2000" dirty="0"/>
          </a:p>
        </p:txBody>
      </p:sp>
      <p:sp>
        <p:nvSpPr>
          <p:cNvPr id="25" name="Text 23"/>
          <p:cNvSpPr/>
          <p:nvPr/>
        </p:nvSpPr>
        <p:spPr>
          <a:xfrm>
            <a:off x="6172200" y="1426464"/>
            <a:ext cx="2560320" cy="384048"/>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Named people &amp; organisations</a:t>
            </a:r>
            <a:endParaRPr lang="en-US" sz="1200" dirty="0"/>
          </a:p>
        </p:txBody>
      </p:sp>
      <p:sp>
        <p:nvSpPr>
          <p:cNvPr id="26" name="Text 24"/>
          <p:cNvSpPr/>
          <p:nvPr/>
        </p:nvSpPr>
        <p:spPr>
          <a:xfrm>
            <a:off x="6172200" y="1810512"/>
            <a:ext cx="2560320" cy="777240"/>
          </a:xfrm>
          <a:prstGeom prst="rect">
            <a:avLst/>
          </a:prstGeom>
          <a:noFill/>
          <a:ln/>
        </p:spPr>
        <p:txBody>
          <a:bodyPr wrap="square" rtlCol="0" anchor="t"/>
          <a:lstStyle/>
          <a:p>
            <a:pPr marL="0" indent="0" algn="ctr">
              <a:buNone/>
            </a:pPr>
            <a:r>
              <a:rPr lang="en-US" sz="1000" dirty="0">
                <a:solidFill>
                  <a:srgbClr val="444441"/>
                </a:solidFill>
                <a:latin typeface="Calibri" pitchFamily="34" charset="0"/>
                <a:ea typeface="Calibri" pitchFamily="34" charset="-122"/>
                <a:cs typeface="Calibri" pitchFamily="34" charset="-120"/>
              </a:rPr>
              <a:t>Facts about individuals — dates, roles, statements they made — are frequently wrong or fabricated</a:t>
            </a:r>
            <a:endParaRPr lang="en-US" sz="1000" dirty="0"/>
          </a:p>
        </p:txBody>
      </p:sp>
      <p:sp>
        <p:nvSpPr>
          <p:cNvPr id="27" name="Shape 25"/>
          <p:cNvSpPr/>
          <p:nvPr/>
        </p:nvSpPr>
        <p:spPr>
          <a:xfrm>
            <a:off x="320040" y="2889504"/>
            <a:ext cx="2743200" cy="1719072"/>
          </a:xfrm>
          <a:prstGeom prst="roundRect">
            <a:avLst>
              <a:gd name="adj" fmla="val 4255"/>
            </a:avLst>
          </a:prstGeom>
          <a:solidFill>
            <a:srgbClr val="FAECE7"/>
          </a:solidFill>
          <a:ln w="9525">
            <a:solidFill>
              <a:srgbClr val="D85A30"/>
            </a:solidFill>
            <a:prstDash val="solid"/>
          </a:ln>
        </p:spPr>
        <p:txBody>
          <a:bodyPr/>
          <a:lstStyle/>
          <a:p>
            <a:endParaRPr lang="en-US"/>
          </a:p>
        </p:txBody>
      </p:sp>
      <p:sp>
        <p:nvSpPr>
          <p:cNvPr id="28" name="Shape 26"/>
          <p:cNvSpPr/>
          <p:nvPr/>
        </p:nvSpPr>
        <p:spPr>
          <a:xfrm>
            <a:off x="411480" y="2980944"/>
            <a:ext cx="685800" cy="256032"/>
          </a:xfrm>
          <a:prstGeom prst="roundRect">
            <a:avLst>
              <a:gd name="adj" fmla="val 14286"/>
            </a:avLst>
          </a:prstGeom>
          <a:solidFill>
            <a:srgbClr val="D85A30"/>
          </a:solidFill>
          <a:ln w="12700">
            <a:solidFill>
              <a:srgbClr val="D85A30"/>
            </a:solidFill>
            <a:prstDash val="solid"/>
          </a:ln>
        </p:spPr>
        <p:txBody>
          <a:bodyPr/>
          <a:lstStyle/>
          <a:p>
            <a:endParaRPr lang="en-US"/>
          </a:p>
        </p:txBody>
      </p:sp>
      <p:sp>
        <p:nvSpPr>
          <p:cNvPr id="29" name="Text 27"/>
          <p:cNvSpPr/>
          <p:nvPr/>
        </p:nvSpPr>
        <p:spPr>
          <a:xfrm>
            <a:off x="411480" y="2980944"/>
            <a:ext cx="685800" cy="256032"/>
          </a:xfrm>
          <a:prstGeom prst="rect">
            <a:avLst/>
          </a:prstGeom>
          <a:noFill/>
          <a:ln/>
        </p:spPr>
        <p:txBody>
          <a:bodyPr wrap="square"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HIGH</a:t>
            </a:r>
            <a:endParaRPr lang="en-US" sz="800" dirty="0"/>
          </a:p>
        </p:txBody>
      </p:sp>
      <p:sp>
        <p:nvSpPr>
          <p:cNvPr id="30" name="Text 28"/>
          <p:cNvSpPr/>
          <p:nvPr/>
        </p:nvSpPr>
        <p:spPr>
          <a:xfrm>
            <a:off x="320040" y="2962656"/>
            <a:ext cx="2743200" cy="411480"/>
          </a:xfrm>
          <a:prstGeom prst="rect">
            <a:avLst/>
          </a:prstGeom>
          <a:noFill/>
          <a:ln/>
        </p:spPr>
        <p:txBody>
          <a:bodyPr wrap="square" rtlCol="0" anchor="ctr"/>
          <a:lstStyle/>
          <a:p>
            <a:pPr marL="0" indent="0" algn="r">
              <a:buNone/>
            </a:pPr>
            <a:r>
              <a:rPr lang="en-US" sz="2000" dirty="0">
                <a:solidFill>
                  <a:srgbClr val="000000"/>
                </a:solidFill>
              </a:rPr>
              <a:t>⚖️</a:t>
            </a:r>
            <a:endParaRPr lang="en-US" sz="2000" dirty="0"/>
          </a:p>
        </p:txBody>
      </p:sp>
      <p:sp>
        <p:nvSpPr>
          <p:cNvPr id="31" name="Text 29"/>
          <p:cNvSpPr/>
          <p:nvPr/>
        </p:nvSpPr>
        <p:spPr>
          <a:xfrm>
            <a:off x="411480" y="3328416"/>
            <a:ext cx="2560320" cy="384048"/>
          </a:xfrm>
          <a:prstGeom prst="rect">
            <a:avLst/>
          </a:prstGeom>
          <a:noFill/>
          <a:ln/>
        </p:spPr>
        <p:txBody>
          <a:bodyPr wrap="square" rtlCol="0" anchor="ctr"/>
          <a:lstStyle/>
          <a:p>
            <a:pPr marL="0" indent="0" algn="ctr">
              <a:buNone/>
            </a:pPr>
            <a:r>
              <a:rPr lang="en-US" sz="1200" b="1" dirty="0">
                <a:solidFill>
                  <a:srgbClr val="993C1D"/>
                </a:solidFill>
                <a:latin typeface="Calibri" pitchFamily="34" charset="0"/>
                <a:ea typeface="Calibri" pitchFamily="34" charset="-122"/>
                <a:cs typeface="Calibri" pitchFamily="34" charset="-120"/>
              </a:rPr>
              <a:t>Legal &amp; medical specifics</a:t>
            </a:r>
            <a:endParaRPr lang="en-US" sz="1200" dirty="0"/>
          </a:p>
        </p:txBody>
      </p:sp>
      <p:sp>
        <p:nvSpPr>
          <p:cNvPr id="32" name="Text 30"/>
          <p:cNvSpPr/>
          <p:nvPr/>
        </p:nvSpPr>
        <p:spPr>
          <a:xfrm>
            <a:off x="411480" y="3712464"/>
            <a:ext cx="2560320" cy="777240"/>
          </a:xfrm>
          <a:prstGeom prst="rect">
            <a:avLst/>
          </a:prstGeom>
          <a:noFill/>
          <a:ln/>
        </p:spPr>
        <p:txBody>
          <a:bodyPr wrap="square" rtlCol="0" anchor="t"/>
          <a:lstStyle/>
          <a:p>
            <a:pPr marL="0" indent="0" algn="ctr">
              <a:buNone/>
            </a:pPr>
            <a:r>
              <a:rPr lang="en-US" sz="1000" dirty="0">
                <a:solidFill>
                  <a:srgbClr val="444441"/>
                </a:solidFill>
                <a:latin typeface="Calibri" pitchFamily="34" charset="0"/>
                <a:ea typeface="Calibri" pitchFamily="34" charset="-122"/>
                <a:cs typeface="Calibri" pitchFamily="34" charset="-120"/>
              </a:rPr>
              <a:t>Laws, regulations, dosages, diagnoses — confident AI text in high-stakes domains can be dangerous</a:t>
            </a:r>
            <a:endParaRPr lang="en-US" sz="1000" dirty="0"/>
          </a:p>
        </p:txBody>
      </p:sp>
      <p:sp>
        <p:nvSpPr>
          <p:cNvPr id="33" name="Shape 31"/>
          <p:cNvSpPr/>
          <p:nvPr/>
        </p:nvSpPr>
        <p:spPr>
          <a:xfrm>
            <a:off x="3200400" y="2889504"/>
            <a:ext cx="2743200" cy="1719072"/>
          </a:xfrm>
          <a:prstGeom prst="roundRect">
            <a:avLst>
              <a:gd name="adj" fmla="val 4255"/>
            </a:avLst>
          </a:prstGeom>
          <a:solidFill>
            <a:srgbClr val="E1F5EE"/>
          </a:solidFill>
          <a:ln w="9525">
            <a:solidFill>
              <a:srgbClr val="1D9E75"/>
            </a:solidFill>
            <a:prstDash val="solid"/>
          </a:ln>
        </p:spPr>
        <p:txBody>
          <a:bodyPr/>
          <a:lstStyle/>
          <a:p>
            <a:endParaRPr lang="en-US"/>
          </a:p>
        </p:txBody>
      </p:sp>
      <p:sp>
        <p:nvSpPr>
          <p:cNvPr id="34" name="Shape 32"/>
          <p:cNvSpPr/>
          <p:nvPr/>
        </p:nvSpPr>
        <p:spPr>
          <a:xfrm>
            <a:off x="3291840" y="2980944"/>
            <a:ext cx="685800" cy="256032"/>
          </a:xfrm>
          <a:prstGeom prst="roundRect">
            <a:avLst>
              <a:gd name="adj" fmla="val 14286"/>
            </a:avLst>
          </a:prstGeom>
          <a:solidFill>
            <a:srgbClr val="1D9E75"/>
          </a:solidFill>
          <a:ln w="12700">
            <a:solidFill>
              <a:srgbClr val="1D9E75"/>
            </a:solidFill>
            <a:prstDash val="solid"/>
          </a:ln>
        </p:spPr>
        <p:txBody>
          <a:bodyPr/>
          <a:lstStyle/>
          <a:p>
            <a:endParaRPr lang="en-US"/>
          </a:p>
        </p:txBody>
      </p:sp>
      <p:sp>
        <p:nvSpPr>
          <p:cNvPr id="35" name="Text 33"/>
          <p:cNvSpPr/>
          <p:nvPr/>
        </p:nvSpPr>
        <p:spPr>
          <a:xfrm>
            <a:off x="3291840" y="2980944"/>
            <a:ext cx="685800" cy="256032"/>
          </a:xfrm>
          <a:prstGeom prst="rect">
            <a:avLst/>
          </a:prstGeom>
          <a:noFill/>
          <a:ln/>
        </p:spPr>
        <p:txBody>
          <a:bodyPr wrap="square"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LOW</a:t>
            </a:r>
            <a:endParaRPr lang="en-US" sz="800" dirty="0"/>
          </a:p>
        </p:txBody>
      </p:sp>
      <p:sp>
        <p:nvSpPr>
          <p:cNvPr id="36" name="Text 34"/>
          <p:cNvSpPr/>
          <p:nvPr/>
        </p:nvSpPr>
        <p:spPr>
          <a:xfrm>
            <a:off x="3200400" y="2962656"/>
            <a:ext cx="2743200" cy="411480"/>
          </a:xfrm>
          <a:prstGeom prst="rect">
            <a:avLst/>
          </a:prstGeom>
          <a:noFill/>
          <a:ln/>
        </p:spPr>
        <p:txBody>
          <a:bodyPr wrap="square" rtlCol="0" anchor="ctr"/>
          <a:lstStyle/>
          <a:p>
            <a:pPr marL="0" indent="0" algn="r">
              <a:buNone/>
            </a:pPr>
            <a:r>
              <a:rPr lang="en-US" sz="2000" dirty="0">
                <a:solidFill>
                  <a:srgbClr val="000000"/>
                </a:solidFill>
              </a:rPr>
              <a:t>💡</a:t>
            </a:r>
            <a:endParaRPr lang="en-US" sz="2000" dirty="0"/>
          </a:p>
        </p:txBody>
      </p:sp>
      <p:sp>
        <p:nvSpPr>
          <p:cNvPr id="37" name="Text 35"/>
          <p:cNvSpPr/>
          <p:nvPr/>
        </p:nvSpPr>
        <p:spPr>
          <a:xfrm>
            <a:off x="3291840" y="3328416"/>
            <a:ext cx="2560320" cy="384048"/>
          </a:xfrm>
          <a:prstGeom prst="rect">
            <a:avLst/>
          </a:prstGeom>
          <a:noFill/>
          <a:ln/>
        </p:spPr>
        <p:txBody>
          <a:bodyPr wrap="square" rtlCol="0" anchor="ctr"/>
          <a:lstStyle/>
          <a:p>
            <a:pPr marL="0" indent="0" algn="ctr">
              <a:buNone/>
            </a:pPr>
            <a:r>
              <a:rPr lang="en-US" sz="1200" b="1" dirty="0">
                <a:solidFill>
                  <a:srgbClr val="085041"/>
                </a:solidFill>
                <a:latin typeface="Calibri" pitchFamily="34" charset="0"/>
                <a:ea typeface="Calibri" pitchFamily="34" charset="-122"/>
                <a:cs typeface="Calibri" pitchFamily="34" charset="-120"/>
              </a:rPr>
              <a:t>Brainstorming &amp; ideas</a:t>
            </a:r>
            <a:endParaRPr lang="en-US" sz="1200" dirty="0"/>
          </a:p>
        </p:txBody>
      </p:sp>
      <p:sp>
        <p:nvSpPr>
          <p:cNvPr id="38" name="Text 36"/>
          <p:cNvSpPr/>
          <p:nvPr/>
        </p:nvSpPr>
        <p:spPr>
          <a:xfrm>
            <a:off x="3291840" y="3712464"/>
            <a:ext cx="2560320" cy="777240"/>
          </a:xfrm>
          <a:prstGeom prst="rect">
            <a:avLst/>
          </a:prstGeom>
          <a:noFill/>
          <a:ln/>
        </p:spPr>
        <p:txBody>
          <a:bodyPr wrap="square" rtlCol="0" anchor="t"/>
          <a:lstStyle/>
          <a:p>
            <a:pPr marL="0" indent="0" algn="ctr">
              <a:buNone/>
            </a:pPr>
            <a:r>
              <a:rPr lang="en-US" sz="1000" dirty="0">
                <a:solidFill>
                  <a:srgbClr val="444441"/>
                </a:solidFill>
                <a:latin typeface="Calibri" pitchFamily="34" charset="0"/>
                <a:ea typeface="Calibri" pitchFamily="34" charset="-122"/>
                <a:cs typeface="Calibri" pitchFamily="34" charset="-120"/>
              </a:rPr>
              <a:t>Generating 10 ideas, writing prompts, creative concepts — wrong is not a meaningful concept here</a:t>
            </a:r>
            <a:endParaRPr lang="en-US" sz="1000" dirty="0"/>
          </a:p>
        </p:txBody>
      </p:sp>
      <p:sp>
        <p:nvSpPr>
          <p:cNvPr id="39" name="Shape 37"/>
          <p:cNvSpPr/>
          <p:nvPr/>
        </p:nvSpPr>
        <p:spPr>
          <a:xfrm>
            <a:off x="6080760" y="2889504"/>
            <a:ext cx="2743200" cy="1719072"/>
          </a:xfrm>
          <a:prstGeom prst="roundRect">
            <a:avLst>
              <a:gd name="adj" fmla="val 4255"/>
            </a:avLst>
          </a:prstGeom>
          <a:solidFill>
            <a:srgbClr val="E1F5EE"/>
          </a:solidFill>
          <a:ln w="9525">
            <a:solidFill>
              <a:srgbClr val="1D9E75"/>
            </a:solidFill>
            <a:prstDash val="solid"/>
          </a:ln>
        </p:spPr>
        <p:txBody>
          <a:bodyPr/>
          <a:lstStyle/>
          <a:p>
            <a:endParaRPr lang="en-US"/>
          </a:p>
        </p:txBody>
      </p:sp>
      <p:sp>
        <p:nvSpPr>
          <p:cNvPr id="40" name="Shape 38"/>
          <p:cNvSpPr/>
          <p:nvPr/>
        </p:nvSpPr>
        <p:spPr>
          <a:xfrm>
            <a:off x="6172200" y="2980944"/>
            <a:ext cx="685800" cy="256032"/>
          </a:xfrm>
          <a:prstGeom prst="roundRect">
            <a:avLst>
              <a:gd name="adj" fmla="val 14286"/>
            </a:avLst>
          </a:prstGeom>
          <a:solidFill>
            <a:srgbClr val="1D9E75"/>
          </a:solidFill>
          <a:ln w="12700">
            <a:solidFill>
              <a:srgbClr val="1D9E75"/>
            </a:solidFill>
            <a:prstDash val="solid"/>
          </a:ln>
        </p:spPr>
        <p:txBody>
          <a:bodyPr/>
          <a:lstStyle/>
          <a:p>
            <a:endParaRPr lang="en-US"/>
          </a:p>
        </p:txBody>
      </p:sp>
      <p:sp>
        <p:nvSpPr>
          <p:cNvPr id="41" name="Text 39"/>
          <p:cNvSpPr/>
          <p:nvPr/>
        </p:nvSpPr>
        <p:spPr>
          <a:xfrm>
            <a:off x="6172200" y="2980944"/>
            <a:ext cx="685800" cy="256032"/>
          </a:xfrm>
          <a:prstGeom prst="rect">
            <a:avLst/>
          </a:prstGeom>
          <a:noFill/>
          <a:ln/>
        </p:spPr>
        <p:txBody>
          <a:bodyPr wrap="square"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LOW</a:t>
            </a:r>
            <a:endParaRPr lang="en-US" sz="800" dirty="0"/>
          </a:p>
        </p:txBody>
      </p:sp>
      <p:sp>
        <p:nvSpPr>
          <p:cNvPr id="42" name="Text 40"/>
          <p:cNvSpPr/>
          <p:nvPr/>
        </p:nvSpPr>
        <p:spPr>
          <a:xfrm>
            <a:off x="6080760" y="2962656"/>
            <a:ext cx="2743200" cy="411480"/>
          </a:xfrm>
          <a:prstGeom prst="rect">
            <a:avLst/>
          </a:prstGeom>
          <a:noFill/>
          <a:ln/>
        </p:spPr>
        <p:txBody>
          <a:bodyPr wrap="square" rtlCol="0" anchor="ctr"/>
          <a:lstStyle/>
          <a:p>
            <a:pPr marL="0" indent="0" algn="r">
              <a:buNone/>
            </a:pPr>
            <a:r>
              <a:rPr lang="en-US" sz="2000" dirty="0">
                <a:solidFill>
                  <a:srgbClr val="000000"/>
                </a:solidFill>
              </a:rPr>
              <a:t>✏️</a:t>
            </a:r>
            <a:endParaRPr lang="en-US" sz="2000" dirty="0"/>
          </a:p>
        </p:txBody>
      </p:sp>
      <p:sp>
        <p:nvSpPr>
          <p:cNvPr id="43" name="Text 41"/>
          <p:cNvSpPr/>
          <p:nvPr/>
        </p:nvSpPr>
        <p:spPr>
          <a:xfrm>
            <a:off x="6172200" y="3328416"/>
            <a:ext cx="2560320" cy="384048"/>
          </a:xfrm>
          <a:prstGeom prst="rect">
            <a:avLst/>
          </a:prstGeom>
          <a:noFill/>
          <a:ln/>
        </p:spPr>
        <p:txBody>
          <a:bodyPr wrap="square" rtlCol="0" anchor="ctr"/>
          <a:lstStyle/>
          <a:p>
            <a:pPr marL="0" indent="0" algn="ctr">
              <a:buNone/>
            </a:pPr>
            <a:r>
              <a:rPr lang="en-US" sz="1200" b="1" dirty="0">
                <a:solidFill>
                  <a:srgbClr val="085041"/>
                </a:solidFill>
                <a:latin typeface="Calibri" pitchFamily="34" charset="0"/>
                <a:ea typeface="Calibri" pitchFamily="34" charset="-122"/>
                <a:cs typeface="Calibri" pitchFamily="34" charset="-120"/>
              </a:rPr>
              <a:t>Drafting &amp; rewrites</a:t>
            </a:r>
            <a:endParaRPr lang="en-US" sz="1200" dirty="0"/>
          </a:p>
        </p:txBody>
      </p:sp>
      <p:sp>
        <p:nvSpPr>
          <p:cNvPr id="44" name="Text 42"/>
          <p:cNvSpPr/>
          <p:nvPr/>
        </p:nvSpPr>
        <p:spPr>
          <a:xfrm>
            <a:off x="6172200" y="3712464"/>
            <a:ext cx="2560320" cy="777240"/>
          </a:xfrm>
          <a:prstGeom prst="rect">
            <a:avLst/>
          </a:prstGeom>
          <a:noFill/>
          <a:ln/>
        </p:spPr>
        <p:txBody>
          <a:bodyPr wrap="square" rtlCol="0" anchor="t"/>
          <a:lstStyle/>
          <a:p>
            <a:pPr marL="0" indent="0" algn="ctr">
              <a:buNone/>
            </a:pPr>
            <a:r>
              <a:rPr lang="en-US" sz="1000" dirty="0">
                <a:solidFill>
                  <a:srgbClr val="444441"/>
                </a:solidFill>
                <a:latin typeface="Calibri" pitchFamily="34" charset="0"/>
                <a:ea typeface="Calibri" pitchFamily="34" charset="-122"/>
                <a:cs typeface="Calibri" pitchFamily="34" charset="-120"/>
              </a:rPr>
              <a:t>First drafts, tone rewrites, expansions — you will edit before using, so errors are caught</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7F77DD"/>
          </a:solidFill>
          <a:ln w="12700">
            <a:solidFill>
              <a:srgbClr val="7F77DD"/>
            </a:solidFill>
            <a:prstDash val="solid"/>
          </a:ln>
        </p:spPr>
        <p:txBody>
          <a:bodyPr/>
          <a:lstStyle/>
          <a:p>
            <a:endParaRPr lang="en-US"/>
          </a:p>
        </p:txBody>
      </p:sp>
      <p:sp>
        <p:nvSpPr>
          <p:cNvPr id="3" name="Shape 1"/>
          <p:cNvSpPr/>
          <p:nvPr/>
        </p:nvSpPr>
        <p:spPr>
          <a:xfrm>
            <a:off x="0" y="5074920"/>
            <a:ext cx="9144000" cy="68580"/>
          </a:xfrm>
          <a:prstGeom prst="rect">
            <a:avLst/>
          </a:prstGeom>
          <a:solidFill>
            <a:srgbClr val="F1EFE8"/>
          </a:solidFill>
          <a:ln w="12700">
            <a:solidFill>
              <a:srgbClr val="F1EFE8"/>
            </a:solidFill>
            <a:prstDash val="solid"/>
          </a:ln>
        </p:spPr>
        <p:txBody>
          <a:bodyPr/>
          <a:lstStyle/>
          <a:p>
            <a:endParaRPr lang="en-US"/>
          </a:p>
        </p:txBody>
      </p:sp>
      <p:sp>
        <p:nvSpPr>
          <p:cNvPr id="4" name="Text 2"/>
          <p:cNvSpPr/>
          <p:nvPr/>
        </p:nvSpPr>
        <p:spPr>
          <a:xfrm>
            <a:off x="320040" y="5079492"/>
            <a:ext cx="7772400" cy="64008"/>
          </a:xfrm>
          <a:prstGeom prst="rect">
            <a:avLst/>
          </a:prstGeom>
          <a:noFill/>
          <a:ln/>
        </p:spPr>
        <p:txBody>
          <a:bodyPr wrap="square" rtlCol="0" anchor="ctr"/>
          <a:lstStyle/>
          <a:p>
            <a:pPr marL="0" indent="0">
              <a:buNone/>
            </a:pPr>
            <a:r>
              <a:rPr lang="en-US" sz="700" dirty="0">
                <a:solidFill>
                  <a:srgbClr val="B4B2A9"/>
                </a:solidFill>
                <a:latin typeface="Calibri" pitchFamily="34" charset="0"/>
                <a:ea typeface="Calibri" pitchFamily="34" charset="-122"/>
                <a:cs typeface="Calibri" pitchFamily="34" charset="-120"/>
              </a:rPr>
              <a:t>AI for Beginners  ·  Module 4: How AI Thinks</a:t>
            </a:r>
            <a:endParaRPr lang="en-US" sz="700" dirty="0"/>
          </a:p>
        </p:txBody>
      </p:sp>
      <p:sp>
        <p:nvSpPr>
          <p:cNvPr id="5" name="Text 3"/>
          <p:cNvSpPr/>
          <p:nvPr/>
        </p:nvSpPr>
        <p:spPr>
          <a:xfrm>
            <a:off x="8229600" y="5079492"/>
            <a:ext cx="640080" cy="64008"/>
          </a:xfrm>
          <a:prstGeom prst="rect">
            <a:avLst/>
          </a:prstGeom>
          <a:noFill/>
          <a:ln/>
        </p:spPr>
        <p:txBody>
          <a:bodyPr wrap="square" rtlCol="0" anchor="ctr"/>
          <a:lstStyle/>
          <a:p>
            <a:pPr marL="0" indent="0" algn="r">
              <a:buNone/>
            </a:pPr>
            <a:r>
              <a:rPr lang="en-US" sz="700" dirty="0">
                <a:solidFill>
                  <a:srgbClr val="B4B2A9"/>
                </a:solidFill>
                <a:latin typeface="Calibri" pitchFamily="34" charset="0"/>
                <a:ea typeface="Calibri" pitchFamily="34" charset="-122"/>
                <a:cs typeface="Calibri" pitchFamily="34" charset="-120"/>
              </a:rPr>
              <a:t>9 / 16</a:t>
            </a:r>
            <a:endParaRPr lang="en-US" sz="700" dirty="0"/>
          </a:p>
        </p:txBody>
      </p:sp>
      <p:sp>
        <p:nvSpPr>
          <p:cNvPr id="6" name="Text 4"/>
          <p:cNvSpPr/>
          <p:nvPr/>
        </p:nvSpPr>
        <p:spPr>
          <a:xfrm>
            <a:off x="320040" y="109728"/>
            <a:ext cx="6400800" cy="164592"/>
          </a:xfrm>
          <a:prstGeom prst="rect">
            <a:avLst/>
          </a:prstGeom>
          <a:noFill/>
          <a:ln/>
        </p:spPr>
        <p:txBody>
          <a:bodyPr wrap="square" rtlCol="0" anchor="ctr"/>
          <a:lstStyle/>
          <a:p>
            <a:pPr marL="0" indent="0">
              <a:buNone/>
            </a:pPr>
            <a:r>
              <a:rPr lang="en-US" sz="700" kern="0" spc="120" dirty="0">
                <a:solidFill>
                  <a:srgbClr val="B4B2A9"/>
                </a:solidFill>
                <a:latin typeface="Calibri" pitchFamily="34" charset="0"/>
                <a:ea typeface="Calibri" pitchFamily="34" charset="-122"/>
                <a:cs typeface="Calibri" pitchFamily="34" charset="-120"/>
              </a:rPr>
              <a:t>LESSON 2 — WHY AI MAKES MISTAKES</a:t>
            </a:r>
            <a:endParaRPr lang="en-US" sz="700" dirty="0"/>
          </a:p>
        </p:txBody>
      </p:sp>
      <p:sp>
        <p:nvSpPr>
          <p:cNvPr id="7" name="Shape 5"/>
          <p:cNvSpPr/>
          <p:nvPr/>
        </p:nvSpPr>
        <p:spPr>
          <a:xfrm>
            <a:off x="320040" y="347472"/>
            <a:ext cx="50292" cy="438912"/>
          </a:xfrm>
          <a:prstGeom prst="rect">
            <a:avLst/>
          </a:prstGeom>
          <a:solidFill>
            <a:srgbClr val="7F77DD"/>
          </a:solidFill>
          <a:ln w="12700">
            <a:solidFill>
              <a:srgbClr val="7F77DD"/>
            </a:solidFill>
            <a:prstDash val="solid"/>
          </a:ln>
        </p:spPr>
        <p:txBody>
          <a:bodyPr/>
          <a:lstStyle/>
          <a:p>
            <a:endParaRPr lang="en-US"/>
          </a:p>
        </p:txBody>
      </p:sp>
      <p:sp>
        <p:nvSpPr>
          <p:cNvPr id="8" name="Text 6"/>
          <p:cNvSpPr/>
          <p:nvPr/>
        </p:nvSpPr>
        <p:spPr>
          <a:xfrm>
            <a:off x="457200" y="329184"/>
            <a:ext cx="8321040" cy="475488"/>
          </a:xfrm>
          <a:prstGeom prst="rect">
            <a:avLst/>
          </a:prstGeom>
          <a:noFill/>
          <a:ln/>
        </p:spPr>
        <p:txBody>
          <a:bodyPr wrap="square" lIns="0" tIns="0" rIns="0" bIns="0" rtlCol="0" anchor="ctr"/>
          <a:lstStyle/>
          <a:p>
            <a:pPr marL="0" indent="0">
              <a:buNone/>
            </a:pPr>
            <a:r>
              <a:rPr lang="en-US" sz="2000" dirty="0">
                <a:solidFill>
                  <a:srgbClr val="3C3489"/>
                </a:solidFill>
                <a:latin typeface="Georgia" pitchFamily="34" charset="0"/>
                <a:ea typeface="Georgia" pitchFamily="34" charset="-122"/>
                <a:cs typeface="Georgia" pitchFamily="34" charset="-120"/>
              </a:rPr>
              <a:t>The knowledge cutoff — and why AI doesn't know it doesn't know</a:t>
            </a:r>
            <a:endParaRPr lang="en-US" sz="2000" dirty="0"/>
          </a:p>
        </p:txBody>
      </p:sp>
      <p:sp>
        <p:nvSpPr>
          <p:cNvPr id="9" name="Shape 7"/>
          <p:cNvSpPr/>
          <p:nvPr/>
        </p:nvSpPr>
        <p:spPr>
          <a:xfrm>
            <a:off x="320040" y="987552"/>
            <a:ext cx="8503920" cy="1188720"/>
          </a:xfrm>
          <a:prstGeom prst="roundRect">
            <a:avLst>
              <a:gd name="adj" fmla="val 7692"/>
            </a:avLst>
          </a:prstGeom>
          <a:solidFill>
            <a:srgbClr val="FAEEDA"/>
          </a:solidFill>
          <a:ln w="12700">
            <a:solidFill>
              <a:srgbClr val="EF9F27"/>
            </a:solidFill>
            <a:prstDash val="solid"/>
          </a:ln>
        </p:spPr>
        <p:txBody>
          <a:bodyPr/>
          <a:lstStyle/>
          <a:p>
            <a:endParaRPr lang="en-US"/>
          </a:p>
        </p:txBody>
      </p:sp>
      <p:sp>
        <p:nvSpPr>
          <p:cNvPr id="10" name="Shape 8"/>
          <p:cNvSpPr/>
          <p:nvPr/>
        </p:nvSpPr>
        <p:spPr>
          <a:xfrm>
            <a:off x="320040" y="987552"/>
            <a:ext cx="64008" cy="1188720"/>
          </a:xfrm>
          <a:prstGeom prst="rect">
            <a:avLst/>
          </a:prstGeom>
          <a:solidFill>
            <a:srgbClr val="EF9F27"/>
          </a:solidFill>
          <a:ln w="12700">
            <a:solidFill>
              <a:srgbClr val="EF9F27"/>
            </a:solidFill>
            <a:prstDash val="solid"/>
          </a:ln>
        </p:spPr>
        <p:txBody>
          <a:bodyPr/>
          <a:lstStyle/>
          <a:p>
            <a:endParaRPr lang="en-US"/>
          </a:p>
        </p:txBody>
      </p:sp>
      <p:sp>
        <p:nvSpPr>
          <p:cNvPr id="11" name="Text 9"/>
          <p:cNvSpPr/>
          <p:nvPr/>
        </p:nvSpPr>
        <p:spPr>
          <a:xfrm>
            <a:off x="530352" y="1051560"/>
            <a:ext cx="8046720" cy="384048"/>
          </a:xfrm>
          <a:prstGeom prst="rect">
            <a:avLst/>
          </a:prstGeom>
          <a:noFill/>
          <a:ln/>
        </p:spPr>
        <p:txBody>
          <a:bodyPr wrap="square" rtlCol="0" anchor="ctr"/>
          <a:lstStyle/>
          <a:p>
            <a:pPr marL="0" indent="0">
              <a:buNone/>
            </a:pPr>
            <a:r>
              <a:rPr lang="en-US" sz="1600" dirty="0">
                <a:solidFill>
                  <a:srgbClr val="633806"/>
                </a:solidFill>
                <a:latin typeface="Georgia" pitchFamily="34" charset="0"/>
                <a:ea typeface="Georgia" pitchFamily="34" charset="-122"/>
                <a:cs typeface="Georgia" pitchFamily="34" charset="-120"/>
              </a:rPr>
              <a:t>Every language model has a training cutoff date.</a:t>
            </a:r>
            <a:endParaRPr lang="en-US" sz="1600" dirty="0"/>
          </a:p>
        </p:txBody>
      </p:sp>
      <p:sp>
        <p:nvSpPr>
          <p:cNvPr id="12" name="Text 10"/>
          <p:cNvSpPr/>
          <p:nvPr/>
        </p:nvSpPr>
        <p:spPr>
          <a:xfrm>
            <a:off x="530352" y="1417320"/>
            <a:ext cx="8046720" cy="502920"/>
          </a:xfrm>
          <a:prstGeom prst="rect">
            <a:avLst/>
          </a:prstGeom>
          <a:noFill/>
          <a:ln/>
        </p:spPr>
        <p:txBody>
          <a:bodyPr wrap="square" rtlCol="0" anchor="ctr"/>
          <a:lstStyle/>
          <a:p>
            <a:pPr marL="0" indent="0">
              <a:buNone/>
            </a:pPr>
            <a:r>
              <a:rPr lang="en-US" sz="1200" dirty="0">
                <a:solidFill>
                  <a:srgbClr val="633806"/>
                </a:solidFill>
                <a:latin typeface="Calibri" pitchFamily="34" charset="0"/>
                <a:ea typeface="Calibri" pitchFamily="34" charset="-122"/>
                <a:cs typeface="Calibri" pitchFamily="34" charset="-120"/>
              </a:rPr>
              <a:t>Events, people, research, and changes after that date are not in the model's training data — but the model does not know what it is missing.</a:t>
            </a:r>
            <a:endParaRPr lang="en-US" sz="1200" dirty="0"/>
          </a:p>
        </p:txBody>
      </p:sp>
      <p:sp>
        <p:nvSpPr>
          <p:cNvPr id="13" name="Shape 11"/>
          <p:cNvSpPr/>
          <p:nvPr/>
        </p:nvSpPr>
        <p:spPr>
          <a:xfrm>
            <a:off x="731520" y="2423160"/>
            <a:ext cx="7680960" cy="54864"/>
          </a:xfrm>
          <a:prstGeom prst="rect">
            <a:avLst/>
          </a:prstGeom>
          <a:solidFill>
            <a:srgbClr val="B4B2A9"/>
          </a:solidFill>
          <a:ln w="12700">
            <a:solidFill>
              <a:srgbClr val="B4B2A9"/>
            </a:solidFill>
            <a:prstDash val="solid"/>
          </a:ln>
        </p:spPr>
        <p:txBody>
          <a:bodyPr/>
          <a:lstStyle/>
          <a:p>
            <a:endParaRPr lang="en-US"/>
          </a:p>
        </p:txBody>
      </p:sp>
      <p:sp>
        <p:nvSpPr>
          <p:cNvPr id="14" name="Shape 12"/>
          <p:cNvSpPr/>
          <p:nvPr/>
        </p:nvSpPr>
        <p:spPr>
          <a:xfrm>
            <a:off x="621792" y="2340864"/>
            <a:ext cx="274320" cy="274320"/>
          </a:xfrm>
          <a:prstGeom prst="line">
            <a:avLst/>
          </a:prstGeom>
          <a:solidFill>
            <a:srgbClr val="7F77DD"/>
          </a:solidFill>
          <a:ln w="12700">
            <a:solidFill>
              <a:srgbClr val="7F77DD"/>
            </a:solidFill>
            <a:prstDash val="solid"/>
          </a:ln>
        </p:spPr>
        <p:txBody>
          <a:bodyPr/>
          <a:lstStyle/>
          <a:p>
            <a:endParaRPr lang="en-US"/>
          </a:p>
        </p:txBody>
      </p:sp>
      <p:sp>
        <p:nvSpPr>
          <p:cNvPr id="15" name="Text 13"/>
          <p:cNvSpPr/>
          <p:nvPr/>
        </p:nvSpPr>
        <p:spPr>
          <a:xfrm>
            <a:off x="91440" y="2670048"/>
            <a:ext cx="1463040" cy="502920"/>
          </a:xfrm>
          <a:prstGeom prst="rect">
            <a:avLst/>
          </a:prstGeom>
          <a:noFill/>
          <a:ln/>
        </p:spPr>
        <p:txBody>
          <a:bodyPr wrap="square" rtlCol="0" anchor="ctr"/>
          <a:lstStyle/>
          <a:p>
            <a:pPr marL="0" indent="0" algn="ctr">
              <a:buNone/>
            </a:pPr>
            <a:r>
              <a:rPr lang="en-US" sz="950" dirty="0">
                <a:solidFill>
                  <a:srgbClr val="3C3489"/>
                </a:solidFill>
                <a:latin typeface="Calibri" pitchFamily="34" charset="0"/>
                <a:ea typeface="Calibri" pitchFamily="34" charset="-122"/>
                <a:cs typeface="Calibri" pitchFamily="34" charset="-120"/>
              </a:rPr>
              <a:t>Training data</a:t>
            </a:r>
            <a:endParaRPr lang="en-US" sz="950" dirty="0"/>
          </a:p>
          <a:p>
            <a:pPr marL="0" indent="0" algn="ctr">
              <a:buNone/>
            </a:pPr>
            <a:r>
              <a:rPr lang="en-US" sz="950" dirty="0">
                <a:solidFill>
                  <a:srgbClr val="3C3489"/>
                </a:solidFill>
                <a:latin typeface="Calibri" pitchFamily="34" charset="0"/>
                <a:ea typeface="Calibri" pitchFamily="34" charset="-122"/>
                <a:cs typeface="Calibri" pitchFamily="34" charset="-120"/>
              </a:rPr>
              <a:t>period</a:t>
            </a:r>
            <a:endParaRPr lang="en-US" sz="950" dirty="0"/>
          </a:p>
        </p:txBody>
      </p:sp>
      <p:sp>
        <p:nvSpPr>
          <p:cNvPr id="16" name="Shape 14"/>
          <p:cNvSpPr/>
          <p:nvPr/>
        </p:nvSpPr>
        <p:spPr>
          <a:xfrm>
            <a:off x="4645152" y="2340864"/>
            <a:ext cx="274320" cy="274320"/>
          </a:xfrm>
          <a:prstGeom prst="line">
            <a:avLst/>
          </a:prstGeom>
          <a:solidFill>
            <a:srgbClr val="D85A30"/>
          </a:solidFill>
          <a:ln w="12700">
            <a:solidFill>
              <a:srgbClr val="D85A30"/>
            </a:solidFill>
            <a:prstDash val="solid"/>
          </a:ln>
        </p:spPr>
        <p:txBody>
          <a:bodyPr/>
          <a:lstStyle/>
          <a:p>
            <a:endParaRPr lang="en-US"/>
          </a:p>
        </p:txBody>
      </p:sp>
      <p:sp>
        <p:nvSpPr>
          <p:cNvPr id="17" name="Text 15"/>
          <p:cNvSpPr/>
          <p:nvPr/>
        </p:nvSpPr>
        <p:spPr>
          <a:xfrm>
            <a:off x="4114800" y="2670048"/>
            <a:ext cx="1463040" cy="502920"/>
          </a:xfrm>
          <a:prstGeom prst="rect">
            <a:avLst/>
          </a:prstGeom>
          <a:noFill/>
          <a:ln/>
        </p:spPr>
        <p:txBody>
          <a:bodyPr wrap="square" rtlCol="0" anchor="ctr"/>
          <a:lstStyle/>
          <a:p>
            <a:pPr marL="0" indent="0" algn="ctr">
              <a:buNone/>
            </a:pPr>
            <a:r>
              <a:rPr lang="en-US" sz="950" b="1" dirty="0">
                <a:solidFill>
                  <a:srgbClr val="993C1D"/>
                </a:solidFill>
                <a:latin typeface="Calibri" pitchFamily="34" charset="0"/>
                <a:ea typeface="Calibri" pitchFamily="34" charset="-122"/>
                <a:cs typeface="Calibri" pitchFamily="34" charset="-120"/>
              </a:rPr>
              <a:t>CUTOFF</a:t>
            </a:r>
            <a:endParaRPr lang="en-US" sz="950" dirty="0"/>
          </a:p>
          <a:p>
            <a:pPr marL="0" indent="0" algn="ctr">
              <a:buNone/>
            </a:pPr>
            <a:r>
              <a:rPr lang="en-US" sz="950" b="1" dirty="0">
                <a:solidFill>
                  <a:srgbClr val="993C1D"/>
                </a:solidFill>
                <a:latin typeface="Calibri" pitchFamily="34" charset="0"/>
                <a:ea typeface="Calibri" pitchFamily="34" charset="-122"/>
                <a:cs typeface="Calibri" pitchFamily="34" charset="-120"/>
              </a:rPr>
              <a:t>DATE</a:t>
            </a:r>
            <a:endParaRPr lang="en-US" sz="950" dirty="0"/>
          </a:p>
        </p:txBody>
      </p:sp>
      <p:sp>
        <p:nvSpPr>
          <p:cNvPr id="18" name="Shape 16"/>
          <p:cNvSpPr/>
          <p:nvPr/>
        </p:nvSpPr>
        <p:spPr>
          <a:xfrm>
            <a:off x="7754112" y="2340864"/>
            <a:ext cx="274320" cy="274320"/>
          </a:xfrm>
          <a:prstGeom prst="line">
            <a:avLst/>
          </a:prstGeom>
          <a:solidFill>
            <a:srgbClr val="7F77DD"/>
          </a:solidFill>
          <a:ln w="12700">
            <a:solidFill>
              <a:srgbClr val="7F77DD"/>
            </a:solidFill>
            <a:prstDash val="solid"/>
          </a:ln>
        </p:spPr>
        <p:txBody>
          <a:bodyPr/>
          <a:lstStyle/>
          <a:p>
            <a:endParaRPr lang="en-US"/>
          </a:p>
        </p:txBody>
      </p:sp>
      <p:sp>
        <p:nvSpPr>
          <p:cNvPr id="19" name="Text 17"/>
          <p:cNvSpPr/>
          <p:nvPr/>
        </p:nvSpPr>
        <p:spPr>
          <a:xfrm>
            <a:off x="7223760" y="2670048"/>
            <a:ext cx="1463040" cy="502920"/>
          </a:xfrm>
          <a:prstGeom prst="rect">
            <a:avLst/>
          </a:prstGeom>
          <a:noFill/>
          <a:ln/>
        </p:spPr>
        <p:txBody>
          <a:bodyPr wrap="square" rtlCol="0" anchor="ctr"/>
          <a:lstStyle/>
          <a:p>
            <a:pPr marL="0" indent="0" algn="ctr">
              <a:buNone/>
            </a:pPr>
            <a:r>
              <a:rPr lang="en-US" sz="950" dirty="0">
                <a:solidFill>
                  <a:srgbClr val="3C3489"/>
                </a:solidFill>
                <a:latin typeface="Calibri" pitchFamily="34" charset="0"/>
                <a:ea typeface="Calibri" pitchFamily="34" charset="-122"/>
                <a:cs typeface="Calibri" pitchFamily="34" charset="-120"/>
              </a:rPr>
              <a:t>Now</a:t>
            </a:r>
            <a:endParaRPr lang="en-US" sz="950" dirty="0"/>
          </a:p>
          <a:p>
            <a:pPr marL="0" indent="0" algn="ctr">
              <a:buNone/>
            </a:pPr>
            <a:r>
              <a:rPr lang="en-US" sz="950" dirty="0">
                <a:solidFill>
                  <a:srgbClr val="3C3489"/>
                </a:solidFill>
                <a:latin typeface="Calibri" pitchFamily="34" charset="0"/>
                <a:ea typeface="Calibri" pitchFamily="34" charset="-122"/>
                <a:cs typeface="Calibri" pitchFamily="34" charset="-120"/>
              </a:rPr>
              <a:t>(you are here)</a:t>
            </a:r>
            <a:endParaRPr lang="en-US" sz="950" dirty="0"/>
          </a:p>
        </p:txBody>
      </p:sp>
      <p:sp>
        <p:nvSpPr>
          <p:cNvPr id="20" name="Shape 18"/>
          <p:cNvSpPr/>
          <p:nvPr/>
        </p:nvSpPr>
        <p:spPr>
          <a:xfrm>
            <a:off x="4754880" y="2240280"/>
            <a:ext cx="54864" cy="1051560"/>
          </a:xfrm>
          <a:prstGeom prst="rect">
            <a:avLst/>
          </a:prstGeom>
          <a:solidFill>
            <a:srgbClr val="D85A30"/>
          </a:solidFill>
          <a:ln w="12700">
            <a:solidFill>
              <a:srgbClr val="D85A30"/>
            </a:solidFill>
            <a:prstDash val="solid"/>
          </a:ln>
        </p:spPr>
        <p:txBody>
          <a:bodyPr/>
          <a:lstStyle/>
          <a:p>
            <a:endParaRPr lang="en-US"/>
          </a:p>
        </p:txBody>
      </p:sp>
      <p:sp>
        <p:nvSpPr>
          <p:cNvPr id="21" name="Shape 19"/>
          <p:cNvSpPr/>
          <p:nvPr/>
        </p:nvSpPr>
        <p:spPr>
          <a:xfrm>
            <a:off x="4892040" y="2212848"/>
            <a:ext cx="3017520" cy="502920"/>
          </a:xfrm>
          <a:prstGeom prst="roundRect">
            <a:avLst>
              <a:gd name="adj" fmla="val 10909"/>
            </a:avLst>
          </a:prstGeom>
          <a:solidFill>
            <a:srgbClr val="FAECE7"/>
          </a:solidFill>
          <a:ln w="6350">
            <a:solidFill>
              <a:srgbClr val="D85A30"/>
            </a:solidFill>
            <a:prstDash val="solid"/>
          </a:ln>
        </p:spPr>
        <p:txBody>
          <a:bodyPr/>
          <a:lstStyle/>
          <a:p>
            <a:endParaRPr lang="en-US"/>
          </a:p>
        </p:txBody>
      </p:sp>
      <p:sp>
        <p:nvSpPr>
          <p:cNvPr id="22" name="Text 20"/>
          <p:cNvSpPr/>
          <p:nvPr/>
        </p:nvSpPr>
        <p:spPr>
          <a:xfrm>
            <a:off x="4956048" y="2212848"/>
            <a:ext cx="2889504" cy="502920"/>
          </a:xfrm>
          <a:prstGeom prst="rect">
            <a:avLst/>
          </a:prstGeom>
          <a:noFill/>
          <a:ln/>
        </p:spPr>
        <p:txBody>
          <a:bodyPr wrap="square" rtlCol="0" anchor="ctr"/>
          <a:lstStyle/>
          <a:p>
            <a:pPr marL="0" indent="0">
              <a:buNone/>
            </a:pPr>
            <a:r>
              <a:rPr lang="en-US" sz="1000" i="1" dirty="0">
                <a:solidFill>
                  <a:srgbClr val="993C1D"/>
                </a:solidFill>
                <a:latin typeface="Calibri" pitchFamily="34" charset="0"/>
                <a:ea typeface="Calibri" pitchFamily="34" charset="-122"/>
                <a:cs typeface="Calibri" pitchFamily="34" charset="-120"/>
              </a:rPr>
              <a:t>AI has no information about this period</a:t>
            </a:r>
            <a:endParaRPr lang="en-US" sz="1000" dirty="0"/>
          </a:p>
        </p:txBody>
      </p:sp>
      <p:sp>
        <p:nvSpPr>
          <p:cNvPr id="23" name="Shape 21"/>
          <p:cNvSpPr/>
          <p:nvPr/>
        </p:nvSpPr>
        <p:spPr>
          <a:xfrm>
            <a:off x="320040" y="3383280"/>
            <a:ext cx="8503920" cy="1371600"/>
          </a:xfrm>
          <a:prstGeom prst="roundRect">
            <a:avLst>
              <a:gd name="adj" fmla="val 5333"/>
            </a:avLst>
          </a:prstGeom>
          <a:solidFill>
            <a:srgbClr val="F1EFE8"/>
          </a:solidFill>
          <a:ln w="6350">
            <a:solidFill>
              <a:srgbClr val="B4B2A9"/>
            </a:solidFill>
            <a:prstDash val="solid"/>
          </a:ln>
        </p:spPr>
        <p:txBody>
          <a:bodyPr/>
          <a:lstStyle/>
          <a:p>
            <a:endParaRPr lang="en-US"/>
          </a:p>
        </p:txBody>
      </p:sp>
      <p:sp>
        <p:nvSpPr>
          <p:cNvPr id="24" name="Text 22"/>
          <p:cNvSpPr/>
          <p:nvPr/>
        </p:nvSpPr>
        <p:spPr>
          <a:xfrm>
            <a:off x="502920" y="3456432"/>
            <a:ext cx="2743200" cy="292608"/>
          </a:xfrm>
          <a:prstGeom prst="rect">
            <a:avLst/>
          </a:prstGeom>
          <a:noFill/>
          <a:ln/>
        </p:spPr>
        <p:txBody>
          <a:bodyPr wrap="square" rtlCol="0" anchor="ctr"/>
          <a:lstStyle/>
          <a:p>
            <a:pPr marL="0" indent="0">
              <a:buNone/>
            </a:pPr>
            <a:r>
              <a:rPr lang="en-US" sz="1200" b="1" dirty="0">
                <a:solidFill>
                  <a:srgbClr val="444441"/>
                </a:solidFill>
                <a:latin typeface="Calibri" pitchFamily="34" charset="0"/>
                <a:ea typeface="Calibri" pitchFamily="34" charset="-122"/>
                <a:cs typeface="Calibri" pitchFamily="34" charset="-120"/>
              </a:rPr>
              <a:t>What this means in practice:</a:t>
            </a:r>
            <a:endParaRPr lang="en-US" sz="1200" dirty="0"/>
          </a:p>
        </p:txBody>
      </p:sp>
      <p:sp>
        <p:nvSpPr>
          <p:cNvPr id="25" name="Text 23"/>
          <p:cNvSpPr/>
          <p:nvPr/>
        </p:nvSpPr>
        <p:spPr>
          <a:xfrm>
            <a:off x="475488" y="3767328"/>
            <a:ext cx="347472" cy="347472"/>
          </a:xfrm>
          <a:prstGeom prst="rect">
            <a:avLst/>
          </a:prstGeom>
          <a:noFill/>
          <a:ln/>
        </p:spPr>
        <p:txBody>
          <a:bodyPr wrap="square" rtlCol="0" anchor="ctr"/>
          <a:lstStyle/>
          <a:p>
            <a:pPr marL="0" indent="0" algn="ctr">
              <a:buNone/>
            </a:pPr>
            <a:r>
              <a:rPr lang="en-US" sz="1400" dirty="0">
                <a:solidFill>
                  <a:srgbClr val="000000"/>
                </a:solidFill>
              </a:rPr>
              <a:t>⚠️</a:t>
            </a:r>
            <a:endParaRPr lang="en-US" sz="1400" dirty="0"/>
          </a:p>
        </p:txBody>
      </p:sp>
      <p:sp>
        <p:nvSpPr>
          <p:cNvPr id="26" name="Text 24"/>
          <p:cNvSpPr/>
          <p:nvPr/>
        </p:nvSpPr>
        <p:spPr>
          <a:xfrm>
            <a:off x="868680" y="3767328"/>
            <a:ext cx="7680960" cy="347472"/>
          </a:xfrm>
          <a:prstGeom prst="rect">
            <a:avLst/>
          </a:prstGeom>
          <a:noFill/>
          <a:ln/>
        </p:spPr>
        <p:txBody>
          <a:bodyPr wrap="square" rtlCol="0" anchor="ctr"/>
          <a:lstStyle/>
          <a:p>
            <a:pPr marL="0" indent="0">
              <a:buNone/>
            </a:pPr>
            <a:r>
              <a:rPr lang="en-US" sz="1100" dirty="0">
                <a:solidFill>
                  <a:srgbClr val="444441"/>
                </a:solidFill>
                <a:latin typeface="Calibri" pitchFamily="34" charset="0"/>
                <a:ea typeface="Calibri" pitchFamily="34" charset="-122"/>
                <a:cs typeface="Calibri" pitchFamily="34" charset="-120"/>
              </a:rPr>
              <a:t>Never trust AI for recent events, current prices, new laws, or recent research without verifying.</a:t>
            </a:r>
            <a:endParaRPr lang="en-US" sz="1100" dirty="0"/>
          </a:p>
        </p:txBody>
      </p:sp>
      <p:sp>
        <p:nvSpPr>
          <p:cNvPr id="27" name="Text 25"/>
          <p:cNvSpPr/>
          <p:nvPr/>
        </p:nvSpPr>
        <p:spPr>
          <a:xfrm>
            <a:off x="475488" y="4178808"/>
            <a:ext cx="347472" cy="347472"/>
          </a:xfrm>
          <a:prstGeom prst="rect">
            <a:avLst/>
          </a:prstGeom>
          <a:noFill/>
          <a:ln/>
        </p:spPr>
        <p:txBody>
          <a:bodyPr wrap="square" rtlCol="0" anchor="ctr"/>
          <a:lstStyle/>
          <a:p>
            <a:pPr marL="0" indent="0" algn="ctr">
              <a:buNone/>
            </a:pPr>
            <a:r>
              <a:rPr lang="en-US" sz="1400" dirty="0">
                <a:solidFill>
                  <a:srgbClr val="000000"/>
                </a:solidFill>
              </a:rPr>
              <a:t>⚠️</a:t>
            </a:r>
            <a:endParaRPr lang="en-US" sz="1400" dirty="0"/>
          </a:p>
        </p:txBody>
      </p:sp>
      <p:sp>
        <p:nvSpPr>
          <p:cNvPr id="28" name="Text 26"/>
          <p:cNvSpPr/>
          <p:nvPr/>
        </p:nvSpPr>
        <p:spPr>
          <a:xfrm>
            <a:off x="868680" y="4178808"/>
            <a:ext cx="7680960" cy="347472"/>
          </a:xfrm>
          <a:prstGeom prst="rect">
            <a:avLst/>
          </a:prstGeom>
          <a:noFill/>
          <a:ln/>
        </p:spPr>
        <p:txBody>
          <a:bodyPr wrap="square" rtlCol="0" anchor="ctr"/>
          <a:lstStyle/>
          <a:p>
            <a:pPr marL="0" indent="0">
              <a:buNone/>
            </a:pPr>
            <a:r>
              <a:rPr lang="en-US" sz="1100" dirty="0">
                <a:solidFill>
                  <a:srgbClr val="444441"/>
                </a:solidFill>
                <a:latin typeface="Calibri" pitchFamily="34" charset="0"/>
                <a:ea typeface="Calibri" pitchFamily="34" charset="-122"/>
                <a:cs typeface="Calibri" pitchFamily="34" charset="-120"/>
              </a:rPr>
              <a:t>AI may confidently describe a situation that has since changed — and have no way of knowing this.</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2106</Words>
  <Application>Microsoft Office PowerPoint</Application>
  <PresentationFormat>On-screen Show (16:9)</PresentationFormat>
  <Paragraphs>280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How AI Thinks — Delivery Slides</dc:title>
  <dc:subject>PptxGenJS Presentation</dc:subject>
  <dc:creator>PptxGenJS</dc:creator>
  <cp:lastModifiedBy>Aderonke Green</cp:lastModifiedBy>
  <cp:revision>2</cp:revision>
  <dcterms:created xsi:type="dcterms:W3CDTF">2026-05-22T16:41:18Z</dcterms:created>
  <dcterms:modified xsi:type="dcterms:W3CDTF">2026-05-22T17:42:05Z</dcterms:modified>
</cp:coreProperties>
</file>