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1" autoAdjust="0"/>
    <p:restoredTop sz="94610"/>
  </p:normalViewPr>
  <p:slideViewPr>
    <p:cSldViewPr snapToGrid="0" snapToObjects="1">
      <p:cViewPr>
        <p:scale>
          <a:sx n="123" d="100"/>
          <a:sy n="123" d="100"/>
        </p:scale>
        <p:origin x="9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8952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C34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566160"/>
            <a:ext cx="9144000" cy="157734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457200"/>
            <a:ext cx="82296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kern="0" spc="200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3  ·  AI FOR BEGINNERS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48640" y="822960"/>
            <a:ext cx="8229600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4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in Everyday Life</a:t>
            </a:r>
            <a:endParaRPr lang="en-US" sz="4800" dirty="0"/>
          </a:p>
        </p:txBody>
      </p:sp>
      <p:sp>
        <p:nvSpPr>
          <p:cNvPr id="6" name="Text 4"/>
          <p:cNvSpPr/>
          <p:nvPr/>
        </p:nvSpPr>
        <p:spPr>
          <a:xfrm>
            <a:off x="548640" y="187452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Practical tools for writing, images, research and productivity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48640" y="370332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Duration: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417320" y="3703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~60 minutes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370332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Lessons: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43400" y="3703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lessons + activities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400800" y="3703320"/>
            <a:ext cx="10058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Required: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269480" y="3703320"/>
            <a:ext cx="1828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coding · No prior knowledge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6576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3–5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51460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51460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51460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6–8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66344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66344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66344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9–11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6812280" y="4114800"/>
            <a:ext cx="2011680" cy="822960"/>
          </a:xfrm>
          <a:prstGeom prst="roundRect">
            <a:avLst>
              <a:gd name="adj" fmla="val 6667"/>
            </a:avLst>
          </a:prstGeom>
          <a:solidFill>
            <a:srgbClr val="3C3489"/>
          </a:solidFill>
          <a:ln w="6350">
            <a:solidFill>
              <a:srgbClr val="AFA9E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6812280" y="4160520"/>
            <a:ext cx="20116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7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12280" y="4370832"/>
            <a:ext cx="20116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12–14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 — RESEARCH &amp; SUMMARISING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Summarising documents — live demo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4114800" cy="3291840"/>
          </a:xfrm>
          <a:prstGeom prst="roundRect">
            <a:avLst>
              <a:gd name="adj" fmla="val 2778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57200" y="10515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15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457200" y="1389888"/>
            <a:ext cx="3840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long document: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· Article · Email chain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notes · Policy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57200" y="2395728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 paste it in ↓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2834640"/>
            <a:ext cx="3657600" cy="1280160"/>
          </a:xfrm>
          <a:prstGeom prst="rect">
            <a:avLst/>
          </a:prstGeom>
          <a:solidFill>
            <a:srgbClr val="FFFFFF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48640" y="283464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document goes here...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078992"/>
            <a:ext cx="4160520" cy="932688"/>
          </a:xfrm>
          <a:prstGeom prst="roundRect">
            <a:avLst>
              <a:gd name="adj" fmla="val 7843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754880" y="1152144"/>
            <a:ext cx="39776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"Summarise in 5 bullet points"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754880" y="1609344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Quick overview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2176272"/>
            <a:ext cx="4160520" cy="932688"/>
          </a:xfrm>
          <a:prstGeom prst="roundRect">
            <a:avLst>
              <a:gd name="adj" fmla="val 7843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754880" y="2249424"/>
            <a:ext cx="39776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"List the key action items"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54880" y="2706624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What I need to do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4663440" y="3273552"/>
            <a:ext cx="4160520" cy="932688"/>
          </a:xfrm>
          <a:prstGeom prst="roundRect">
            <a:avLst>
              <a:gd name="adj" fmla="val 7843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754880" y="3346704"/>
            <a:ext cx="397764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"One paragraph for a non-expert"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754880" y="3803904"/>
            <a:ext cx="397764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Shareable summary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663440" y="4251960"/>
            <a:ext cx="4160520" cy="493776"/>
          </a:xfrm>
          <a:prstGeom prst="roundRect">
            <a:avLst>
              <a:gd name="adj" fmla="val 14815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754880" y="4251960"/>
            <a:ext cx="3977640" cy="49377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output instead of reading everything.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 — RESEARCH &amp; SUMMARISING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— summarise something real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11480" y="1078992"/>
            <a:ext cx="475488" cy="475488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1480" y="10789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05840" y="10241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97280" y="10241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🔍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91640" y="10241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a long text on your device you have been meaning to read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411480" y="1993392"/>
            <a:ext cx="475488" cy="475488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1480" y="19933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005840" y="19385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097280" y="19385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📋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19385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5-point summary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411480" y="2907792"/>
            <a:ext cx="475488" cy="475488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1480" y="29077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005840" y="28529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97280" y="28529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✅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28529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the key action items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411480" y="3822192"/>
            <a:ext cx="475488" cy="475488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11480" y="38221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005840" y="37673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097280" y="37673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💬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91640" y="37673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one sentence you could use to explain it to someone else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3200400" y="4663440"/>
            <a:ext cx="2743200" cy="475488"/>
          </a:xfrm>
          <a:prstGeom prst="roundRect">
            <a:avLst>
              <a:gd name="adj" fmla="val 15385"/>
            </a:avLst>
          </a:prstGeom>
          <a:solidFill>
            <a:srgbClr val="E1F5EE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200400" y="4663440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6 minutes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4 — PRODUCTIVITY &amp; WORKFLOW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built into tools you already use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60704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📄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93192" y="1517904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 Copilot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93192" y="1975104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 · Excel · Outlook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2487168" y="987552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87168" y="1060704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📧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2560320" y="1517904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Workspace AI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560320" y="1975104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Docs · Gmail · Meet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4654296" y="987552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54296" y="1060704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🎨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4727448" y="1517904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Canva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727448" y="1975104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Magic Write · Text-to-image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6821424" y="987552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21424" y="1060704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✍️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6894576" y="1517904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Grammarly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6894576" y="1975104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Tone · Rewriting · Clarity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20040" y="2706624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" y="2779776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📓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393192" y="3236976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Notion AI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393192" y="3694176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&amp; summarisation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2487168" y="2706624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2487168" y="2779776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📹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2560320" y="3236976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Zoom / Teams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2560320" y="3694176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Auto-transcription · Summaries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654296" y="2706624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654296" y="2779776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✉️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4727448" y="3236976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Gmail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727448" y="3694176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Compose · Smart Reply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6821424" y="2706624"/>
            <a:ext cx="2011680" cy="1508760"/>
          </a:xfrm>
          <a:prstGeom prst="roundRect">
            <a:avLst>
              <a:gd name="adj" fmla="val 4848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6821424" y="2779776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0000"/>
                </a:solidFill>
              </a:rPr>
              <a:t>📑</a:t>
            </a:r>
            <a:endParaRPr lang="en-US" sz="2200" dirty="0"/>
          </a:p>
        </p:txBody>
      </p:sp>
      <p:sp>
        <p:nvSpPr>
          <p:cNvPr id="39" name="Text 37"/>
          <p:cNvSpPr/>
          <p:nvPr/>
        </p:nvSpPr>
        <p:spPr>
          <a:xfrm>
            <a:off x="6894576" y="3236976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Adobe Acrobat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6894576" y="3694176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534AB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Q&amp;A · Summaries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320040" y="4526280"/>
            <a:ext cx="8503920" cy="347472"/>
          </a:xfrm>
          <a:prstGeom prst="roundRect">
            <a:avLst>
              <a:gd name="adj" fmla="val 15789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57200" y="452628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may not need to sign up for anything new — just turn on what is already there.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4 — PRODUCTIVITY &amp; WORKFLOW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workflow integration points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8503920" cy="713232"/>
          </a:xfrm>
          <a:prstGeom prst="roundRect">
            <a:avLst>
              <a:gd name="adj" fmla="val 897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1480" y="987552"/>
            <a:ext cx="5486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☀️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24128" y="1024128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Morning briefing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24128" y="1371600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Summarise overnight emails and documents before your first meeting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" y="1792224"/>
            <a:ext cx="8503920" cy="713232"/>
          </a:xfrm>
          <a:prstGeom prst="roundRect">
            <a:avLst>
              <a:gd name="adj" fmla="val 8974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11480" y="1792224"/>
            <a:ext cx="5486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✏️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24128" y="1828800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before edit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24128" y="2176272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every writing task with an AI draft — your energy goes into judgement, not generation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20040" y="2596896"/>
            <a:ext cx="8503920" cy="713232"/>
          </a:xfrm>
          <a:prstGeom prst="roundRect">
            <a:avLst>
              <a:gd name="adj" fmla="val 897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11480" y="2596896"/>
            <a:ext cx="5486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📋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024128" y="2633472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Summarise before reading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24128" y="2980944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 summary first — decide if full reading is necessary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3401568"/>
            <a:ext cx="8503920" cy="713232"/>
          </a:xfrm>
          <a:prstGeom prst="roundRect">
            <a:avLst>
              <a:gd name="adj" fmla="val 8974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411480" y="3401568"/>
            <a:ext cx="5486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🖼️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024128" y="3438144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Placeholder visuals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1024128" y="3785616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images quickly instead of spending time searching stock libraries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0040" y="4206240"/>
            <a:ext cx="8503920" cy="713232"/>
          </a:xfrm>
          <a:prstGeom prst="roundRect">
            <a:avLst>
              <a:gd name="adj" fmla="val 897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11480" y="4206240"/>
            <a:ext cx="54864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0000"/>
                </a:solidFill>
              </a:rPr>
              <a:t>🗺️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1024128" y="4242816"/>
            <a:ext cx="21945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orientation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1024128" y="4590288"/>
            <a:ext cx="75895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a 5-point overview on unfamiliar topics before going to primary sources</a:t>
            </a:r>
            <a:endParaRPr lang="en-US" sz="10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4 — PRODUCTIVITY &amp; WORKFLOW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— build your personal toolkit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1005840"/>
            <a:ext cx="8503920" cy="1097280"/>
          </a:xfrm>
          <a:prstGeom prst="roundRect">
            <a:avLst>
              <a:gd name="adj" fmla="val 8333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11480" y="1243584"/>
            <a:ext cx="640080" cy="640080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243584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234440" y="1097280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one tool from today will I try first?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234440" y="1572768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specific — name the tool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" y="2267712"/>
            <a:ext cx="8503920" cy="1097280"/>
          </a:xfrm>
          <a:prstGeom prst="roundRect">
            <a:avLst>
              <a:gd name="adj" fmla="val 8333"/>
            </a:avLst>
          </a:prstGeom>
          <a:solidFill>
            <a:srgbClr val="E1F5EE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11480" y="2505456"/>
            <a:ext cx="640080" cy="640080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11480" y="2505456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234440" y="2359152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specific task will I use it for?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234440" y="2834640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actual task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" y="3529584"/>
            <a:ext cx="8503920" cy="1097280"/>
          </a:xfrm>
          <a:prstGeom prst="roundRect">
            <a:avLst>
              <a:gd name="adj" fmla="val 8333"/>
            </a:avLst>
          </a:prstGeom>
          <a:solidFill>
            <a:srgbClr val="FAEEDA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11480" y="3767328"/>
            <a:ext cx="640080" cy="640080"/>
          </a:xfrm>
          <a:prstGeom prst="line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11480" y="376732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1234440" y="3621024"/>
            <a:ext cx="6858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exactly this week will I do it?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234440" y="4096512"/>
            <a:ext cx="6858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and time — the more specific, the more likely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200400" y="4709160"/>
            <a:ext cx="2743200" cy="438912"/>
          </a:xfrm>
          <a:prstGeom prst="roundRect">
            <a:avLst>
              <a:gd name="adj" fmla="val 16667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3200400" y="4709160"/>
            <a:ext cx="274320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plan before we close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AI toolkit — what you now have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2011680" cy="2560320"/>
          </a:xfrm>
          <a:prstGeom prst="roundRect">
            <a:avLst>
              <a:gd name="adj" fmla="val 4545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515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393192" y="1572768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&amp; Editing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1993392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Draft, rewrite, shorten, expand, fix, translate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2496312" y="987552"/>
            <a:ext cx="2011680" cy="2560320"/>
          </a:xfrm>
          <a:prstGeom prst="roundRect">
            <a:avLst>
              <a:gd name="adj" fmla="val 4545"/>
            </a:avLst>
          </a:prstGeom>
          <a:solidFill>
            <a:srgbClr val="E1F5EE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2496312" y="10515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🖼️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2569464" y="1572768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Generation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587752" y="1993392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visuals from descriptions — specific prompts get specific results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72584" y="987552"/>
            <a:ext cx="2011680" cy="2560320"/>
          </a:xfrm>
          <a:prstGeom prst="roundRect">
            <a:avLst>
              <a:gd name="adj" fmla="val 4545"/>
            </a:avLst>
          </a:prstGeom>
          <a:solidFill>
            <a:srgbClr val="FAEEDA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672584" y="10515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📋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4745736" y="1572768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&amp; Summarising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64024" y="1993392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long documents fast — always verify key facts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6848856" y="987552"/>
            <a:ext cx="2011680" cy="2560320"/>
          </a:xfrm>
          <a:prstGeom prst="roundRect">
            <a:avLst>
              <a:gd name="adj" fmla="val 4545"/>
            </a:avLst>
          </a:prstGeom>
          <a:solidFill>
            <a:srgbClr val="FAECE7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48856" y="1051560"/>
            <a:ext cx="20116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⚡</a:t>
            </a:r>
            <a:endParaRPr lang="en-US" sz="2600" dirty="0"/>
          </a:p>
        </p:txBody>
      </p:sp>
      <p:sp>
        <p:nvSpPr>
          <p:cNvPr id="23" name="Text 21"/>
          <p:cNvSpPr/>
          <p:nvPr/>
        </p:nvSpPr>
        <p:spPr>
          <a:xfrm>
            <a:off x="6922008" y="1572768"/>
            <a:ext cx="1865376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 &amp; Workflow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40296" y="1993392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already in your daily tools — turn it on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730752"/>
            <a:ext cx="8503920" cy="566928"/>
          </a:xfrm>
          <a:prstGeom prst="roundRect">
            <a:avLst>
              <a:gd name="adj" fmla="val 12903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320040" y="3730752"/>
            <a:ext cx="64008" cy="566928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02920" y="3767328"/>
            <a:ext cx="20116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habits still apply: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286000" y="3767328"/>
            <a:ext cx="64008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 the tool  ·  Write a good prompt  ·  Always check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3C34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548640" y="5029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4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practical skills down.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914400" y="1188720"/>
            <a:ext cx="73152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 ·  Images  ·  Research  ·  Productivity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169164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ECB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a toolkit. Now let's understand what is actually happening under the hood.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48640" y="3611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 — MODULE 4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48640" y="390448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AI thinks — a friendly look under the hood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AFA9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AI makes mistakes  ·  How language models work  ·  What bias means for you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AI toolkit today — four categories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1005840"/>
            <a:ext cx="2011680" cy="3291840"/>
          </a:xfrm>
          <a:prstGeom prst="roundRect">
            <a:avLst>
              <a:gd name="adj" fmla="val 4545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1005840"/>
            <a:ext cx="2011680" cy="5029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" y="1078992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✏️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393192" y="1691640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Writing &amp; Editing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393192" y="2176272"/>
            <a:ext cx="186537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Draft, rewrite, shorten, expand, fix, translate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502920" y="3310128"/>
            <a:ext cx="1645920" cy="658368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02920" y="3310128"/>
            <a:ext cx="1645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is most useful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you right now?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496312" y="1005840"/>
            <a:ext cx="2011680" cy="3291840"/>
          </a:xfrm>
          <a:prstGeom prst="roundRect">
            <a:avLst>
              <a:gd name="adj" fmla="val 4545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2496312" y="1005840"/>
            <a:ext cx="2011680" cy="50292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2496312" y="1078992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🖼️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2569464" y="1691640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Generation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2569464" y="2176272"/>
            <a:ext cx="186537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visuals from text descriptions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2679192" y="3310128"/>
            <a:ext cx="1645920" cy="658368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679192" y="3310128"/>
            <a:ext cx="1645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is most useful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you right now?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672584" y="1005840"/>
            <a:ext cx="2011680" cy="3291840"/>
          </a:xfrm>
          <a:prstGeom prst="roundRect">
            <a:avLst>
              <a:gd name="adj" fmla="val 4545"/>
            </a:avLst>
          </a:prstGeom>
          <a:solidFill>
            <a:srgbClr val="FAEEDA"/>
          </a:solidFill>
          <a:ln w="9525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4672584" y="1005840"/>
            <a:ext cx="2011680" cy="50292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672584" y="1078992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📋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4745736" y="1691640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&amp; Summarising</a:t>
            </a:r>
            <a:endParaRPr lang="en-US" sz="1250" dirty="0"/>
          </a:p>
        </p:txBody>
      </p:sp>
      <p:sp>
        <p:nvSpPr>
          <p:cNvPr id="27" name="Text 25"/>
          <p:cNvSpPr/>
          <p:nvPr/>
        </p:nvSpPr>
        <p:spPr>
          <a:xfrm>
            <a:off x="4745736" y="2176272"/>
            <a:ext cx="186537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and synthesise information faster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55464" y="3310128"/>
            <a:ext cx="1645920" cy="658368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635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4855464" y="3310128"/>
            <a:ext cx="1645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is most useful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you right now?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848856" y="1005840"/>
            <a:ext cx="2011680" cy="3291840"/>
          </a:xfrm>
          <a:prstGeom prst="roundRect">
            <a:avLst>
              <a:gd name="adj" fmla="val 4545"/>
            </a:avLst>
          </a:prstGeom>
          <a:solidFill>
            <a:srgbClr val="FAECE7"/>
          </a:solidFill>
          <a:ln w="9525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6848856" y="1005840"/>
            <a:ext cx="2011680" cy="50292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848856" y="1078992"/>
            <a:ext cx="20116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dirty="0">
                <a:solidFill>
                  <a:srgbClr val="000000"/>
                </a:solidFill>
              </a:rPr>
              <a:t>⚡</a:t>
            </a:r>
            <a:endParaRPr lang="en-US" sz="2800" dirty="0"/>
          </a:p>
        </p:txBody>
      </p:sp>
      <p:sp>
        <p:nvSpPr>
          <p:cNvPr id="33" name="Text 31"/>
          <p:cNvSpPr/>
          <p:nvPr/>
        </p:nvSpPr>
        <p:spPr>
          <a:xfrm>
            <a:off x="6922008" y="1691640"/>
            <a:ext cx="186537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Productivity &amp; Workflow</a:t>
            </a:r>
            <a:endParaRPr lang="en-US" sz="1250" dirty="0"/>
          </a:p>
        </p:txBody>
      </p:sp>
      <p:sp>
        <p:nvSpPr>
          <p:cNvPr id="34" name="Text 32"/>
          <p:cNvSpPr/>
          <p:nvPr/>
        </p:nvSpPr>
        <p:spPr>
          <a:xfrm>
            <a:off x="6922008" y="2176272"/>
            <a:ext cx="1865376" cy="1005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already built into tools you use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7031736" y="3310128"/>
            <a:ext cx="1645920" cy="658368"/>
          </a:xfrm>
          <a:prstGeom prst="roundRect">
            <a:avLst>
              <a:gd name="adj" fmla="val 8333"/>
            </a:avLst>
          </a:prstGeom>
          <a:solidFill>
            <a:srgbClr val="FFFFFF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34"/>
          <p:cNvSpPr/>
          <p:nvPr/>
        </p:nvSpPr>
        <p:spPr>
          <a:xfrm>
            <a:off x="7031736" y="3310128"/>
            <a:ext cx="1645920" cy="6583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is most useful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you right now?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WRITING &amp; EDITING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AI writing tools can do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789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📝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11480" y="160934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from scratch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19933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a first version from a brief description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0" y="98755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0" y="10789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🔄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3291840" y="160934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Rewrite for tone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19933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 formal to casual, professional to friendly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80760" y="98755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080760" y="10789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✂️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172200" y="160934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Shorten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172200" y="19933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Condense long text to key points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286207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0040" y="29535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↕️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411480" y="348386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11480" y="386791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bullet points into full paragraphs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00400" y="286207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0" y="29535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✓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3291840" y="348386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Fix grammar &amp; style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91840" y="386791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Correct errors and improve readability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080760" y="286207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EEDFE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80760" y="29535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🌐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6172200" y="348386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172200" y="386791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Produce working translations across major languages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WRITING &amp; EDITING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full writing cycle — live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8503920" cy="1170432"/>
          </a:xfrm>
          <a:prstGeom prst="roundRect">
            <a:avLst>
              <a:gd name="adj" fmla="val 6250"/>
            </a:avLst>
          </a:prstGeom>
          <a:solidFill>
            <a:srgbClr val="FAECE7"/>
          </a:solidFill>
          <a:ln w="9525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11480" y="1335024"/>
            <a:ext cx="475488" cy="475488"/>
          </a:xfrm>
          <a:prstGeom prst="line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3350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05840" y="1042416"/>
            <a:ext cx="914400" cy="274320"/>
          </a:xfrm>
          <a:prstGeom prst="roundRect">
            <a:avLst>
              <a:gd name="adj" fmla="val 13333"/>
            </a:avLst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005840" y="1042416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005840" y="135331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"help me write something about our team"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1170432"/>
            <a:ext cx="242316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309360" y="1170432"/>
            <a:ext cx="2240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Generic. Probably not what you wanted.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286000"/>
            <a:ext cx="8503920" cy="1170432"/>
          </a:xfrm>
          <a:prstGeom prst="roundRect">
            <a:avLst>
              <a:gd name="adj" fmla="val 6250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11480" y="2633472"/>
            <a:ext cx="475488" cy="475488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11480" y="263347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005840" y="2340864"/>
            <a:ext cx="914400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005840" y="2340864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05840" y="2651760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are a professional copywriter. Write a friendly 3-sentence team introduction for our company website. We are a small accounting firm that prides itself on personal service."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217920" y="2468880"/>
            <a:ext cx="242316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309360" y="2468880"/>
            <a:ext cx="2240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Specific, on-brand, usable first draft.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584448"/>
            <a:ext cx="8503920" cy="1170432"/>
          </a:xfrm>
          <a:prstGeom prst="roundRect">
            <a:avLst>
              <a:gd name="adj" fmla="val 6250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11480" y="3931920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11480" y="3931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005840" y="3639312"/>
            <a:ext cx="914400" cy="274320"/>
          </a:xfrm>
          <a:prstGeom prst="roundRect">
            <a:avLst>
              <a:gd name="adj" fmla="val 13333"/>
            </a:avLst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005840" y="3639312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005840" y="3950208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"Make it warmer and remove the word 'prides'"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3767328"/>
            <a:ext cx="2423160" cy="804672"/>
          </a:xfrm>
          <a:prstGeom prst="roundRect">
            <a:avLst>
              <a:gd name="adj" fmla="val 6818"/>
            </a:avLst>
          </a:prstGeom>
          <a:solidFill>
            <a:srgbClr val="FFFFFF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309360" y="3767328"/>
            <a:ext cx="2240280" cy="8046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Refined. Closer to what you actually wanted.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— WRITING &amp; EDITING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Activity — write something real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11480" y="1078992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11480" y="10789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1005840" y="10241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1097280" y="10241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🎯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691640" y="10241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a real writing task you actually need to do</a:t>
            </a:r>
            <a:endParaRPr lang="en-US" sz="1350" dirty="0"/>
          </a:p>
        </p:txBody>
      </p:sp>
      <p:sp>
        <p:nvSpPr>
          <p:cNvPr id="14" name="Shape 12"/>
          <p:cNvSpPr/>
          <p:nvPr/>
        </p:nvSpPr>
        <p:spPr>
          <a:xfrm>
            <a:off x="411480" y="1993392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11480" y="19933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16" name="Shape 14"/>
          <p:cNvSpPr/>
          <p:nvPr/>
        </p:nvSpPr>
        <p:spPr>
          <a:xfrm>
            <a:off x="1005840" y="19385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1097280" y="19385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✏️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691640" y="19385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Apply the four-part framework: Role · Task · Context · Format</a:t>
            </a:r>
            <a:endParaRPr lang="en-US" sz="1350" dirty="0"/>
          </a:p>
        </p:txBody>
      </p:sp>
      <p:sp>
        <p:nvSpPr>
          <p:cNvPr id="19" name="Shape 17"/>
          <p:cNvSpPr/>
          <p:nvPr/>
        </p:nvSpPr>
        <p:spPr>
          <a:xfrm>
            <a:off x="411480" y="2907792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411480" y="29077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1005840" y="28529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1097280" y="28529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🔄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691640" y="28529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Iterate — ask it to change at least one specific thing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411480" y="3822192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11480" y="382219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1005840" y="3767328"/>
            <a:ext cx="7818120" cy="749808"/>
          </a:xfrm>
          <a:prstGeom prst="roundRect">
            <a:avLst>
              <a:gd name="adj" fmla="val 8537"/>
            </a:avLst>
          </a:prstGeom>
          <a:solidFill>
            <a:srgbClr val="F1EFE8"/>
          </a:solidFill>
          <a:ln w="6350">
            <a:solidFill>
              <a:srgbClr val="B4B2A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1097280" y="3767328"/>
            <a:ext cx="50292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000000"/>
                </a:solidFill>
              </a:rPr>
              <a:t>✓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691640" y="3767328"/>
            <a:ext cx="69951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your first output with your final one — what changed?</a:t>
            </a:r>
            <a:endParaRPr lang="en-US" sz="1350" dirty="0"/>
          </a:p>
        </p:txBody>
      </p:sp>
      <p:sp>
        <p:nvSpPr>
          <p:cNvPr id="29" name="Shape 27"/>
          <p:cNvSpPr/>
          <p:nvPr/>
        </p:nvSpPr>
        <p:spPr>
          <a:xfrm>
            <a:off x="3200400" y="4663440"/>
            <a:ext cx="2743200" cy="475488"/>
          </a:xfrm>
          <a:prstGeom prst="roundRect">
            <a:avLst>
              <a:gd name="adj" fmla="val 15385"/>
            </a:avLst>
          </a:prstGeom>
          <a:solidFill>
            <a:srgbClr val="EEEDFE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3200400" y="4663440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⏱  7 minutes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— IMAGE GENERATION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image generation — how it works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8503920" cy="1600200"/>
          </a:xfrm>
          <a:prstGeom prst="roundRect">
            <a:avLst>
              <a:gd name="adj" fmla="val 5714"/>
            </a:avLst>
          </a:prstGeom>
          <a:solidFill>
            <a:srgbClr val="E1F5EE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87552"/>
            <a:ext cx="64008" cy="1600200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2920" y="1078992"/>
            <a:ext cx="8046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8504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describe what you want in text.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502920" y="1517904"/>
            <a:ext cx="8046720" cy="685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AI generates a new image from patterns — it is not retrieving an existing image. It is creating one.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20040" y="2761488"/>
            <a:ext cx="1600200" cy="804672"/>
          </a:xfrm>
          <a:prstGeom prst="roundRect">
            <a:avLst>
              <a:gd name="adj" fmla="val 7955"/>
            </a:avLst>
          </a:prstGeom>
          <a:solidFill>
            <a:srgbClr val="FFFFFF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65760" y="2816352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DALL-E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3182112"/>
            <a:ext cx="1508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ChatGPT Plus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2029968" y="2761488"/>
            <a:ext cx="1600200" cy="804672"/>
          </a:xfrm>
          <a:prstGeom prst="roundRect">
            <a:avLst>
              <a:gd name="adj" fmla="val 7955"/>
            </a:avLst>
          </a:prstGeom>
          <a:solidFill>
            <a:srgbClr val="FFFFFF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2075688" y="2816352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Midjourney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075688" y="3182112"/>
            <a:ext cx="1508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Subscription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739896" y="2761488"/>
            <a:ext cx="1600200" cy="804672"/>
          </a:xfrm>
          <a:prstGeom prst="roundRect">
            <a:avLst>
              <a:gd name="adj" fmla="val 7955"/>
            </a:avLst>
          </a:prstGeom>
          <a:solidFill>
            <a:srgbClr val="FFFFFF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3785616" y="2816352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Adobe Firefly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785616" y="3182112"/>
            <a:ext cx="1508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Cloud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449824" y="2761488"/>
            <a:ext cx="1600200" cy="804672"/>
          </a:xfrm>
          <a:prstGeom prst="roundRect">
            <a:avLst>
              <a:gd name="adj" fmla="val 7955"/>
            </a:avLst>
          </a:prstGeom>
          <a:solidFill>
            <a:srgbClr val="FFFFFF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95544" y="2816352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Canva AI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95544" y="3182112"/>
            <a:ext cx="1508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&amp; paid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7159752" y="2761488"/>
            <a:ext cx="1600200" cy="804672"/>
          </a:xfrm>
          <a:prstGeom prst="roundRect">
            <a:avLst>
              <a:gd name="adj" fmla="val 7955"/>
            </a:avLst>
          </a:prstGeom>
          <a:solidFill>
            <a:srgbClr val="FFFFFF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7205472" y="2816352"/>
            <a:ext cx="1508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ImageFX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7205472" y="3182112"/>
            <a:ext cx="150876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320040" y="3730752"/>
            <a:ext cx="8503920" cy="1115568"/>
          </a:xfrm>
          <a:prstGeom prst="roundRect">
            <a:avLst>
              <a:gd name="adj" fmla="val 6557"/>
            </a:avLst>
          </a:prstGeom>
          <a:solidFill>
            <a:srgbClr val="FAECE7"/>
          </a:solidFill>
          <a:ln w="9525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27"/>
          <p:cNvSpPr/>
          <p:nvPr/>
        </p:nvSpPr>
        <p:spPr>
          <a:xfrm>
            <a:off x="320040" y="3730752"/>
            <a:ext cx="64008" cy="1115568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02920" y="3794760"/>
            <a:ext cx="18288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Known limitations: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2920" y="4096512"/>
            <a:ext cx="8046720" cy="65836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050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 in images is usually wrong or garbled  ·  Hands often have too many or too few fingers  ·  Highly specific scenes are unreliable  ·  Faces at small scale can distort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— IMAGE GENERATION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image generation is good for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0040" y="10789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📱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11480" y="160934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media visuals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11480" y="19933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you don't have the right photo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200400" y="98755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3200400" y="10789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📊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3291840" y="160934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images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19933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Placeholder or concept visuals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080760" y="98755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080760" y="107899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💡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172200" y="160934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Concept sketches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172200" y="19933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Rough visuals to explain an idea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" y="286207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20040" y="29535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🎨</a:t>
            </a:r>
            <a:endParaRPr lang="en-US" sz="2400" dirty="0"/>
          </a:p>
        </p:txBody>
      </p:sp>
      <p:sp>
        <p:nvSpPr>
          <p:cNvPr id="23" name="Text 21"/>
          <p:cNvSpPr/>
          <p:nvPr/>
        </p:nvSpPr>
        <p:spPr>
          <a:xfrm>
            <a:off x="411480" y="348386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Style exploration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11480" y="386791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directions before committing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200400" y="286207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3200400" y="29535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🖼️</a:t>
            </a:r>
            <a:endParaRPr lang="en-US" sz="2400" dirty="0"/>
          </a:p>
        </p:txBody>
      </p:sp>
      <p:sp>
        <p:nvSpPr>
          <p:cNvPr id="27" name="Text 25"/>
          <p:cNvSpPr/>
          <p:nvPr/>
        </p:nvSpPr>
        <p:spPr>
          <a:xfrm>
            <a:off x="3291840" y="348386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Background images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3291840" y="386791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Textures and backgrounds for docs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080760" y="2862072"/>
            <a:ext cx="2743200" cy="1691640"/>
          </a:xfrm>
          <a:prstGeom prst="roundRect">
            <a:avLst>
              <a:gd name="adj" fmla="val 4324"/>
            </a:avLst>
          </a:prstGeom>
          <a:solidFill>
            <a:srgbClr val="E1F5EE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6080760" y="2953512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000000"/>
                </a:solidFill>
              </a:rPr>
              <a:t>📐</a:t>
            </a:r>
            <a:endParaRPr lang="en-US" sz="2400" dirty="0"/>
          </a:p>
        </p:txBody>
      </p:sp>
      <p:sp>
        <p:nvSpPr>
          <p:cNvPr id="31" name="Text 29"/>
          <p:cNvSpPr/>
          <p:nvPr/>
        </p:nvSpPr>
        <p:spPr>
          <a:xfrm>
            <a:off x="6172200" y="3483864"/>
            <a:ext cx="25603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Icon-style graphics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172200" y="386791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flat illustrations for diagrams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— IMAGE GENERATION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specificity changes the output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8503920" cy="1170432"/>
          </a:xfrm>
          <a:prstGeom prst="roundRect">
            <a:avLst>
              <a:gd name="adj" fmla="val 6250"/>
            </a:avLst>
          </a:prstGeom>
          <a:solidFill>
            <a:srgbClr val="FAECE7"/>
          </a:solidFill>
          <a:ln w="9525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11480" y="1335024"/>
            <a:ext cx="475488" cy="475488"/>
          </a:xfrm>
          <a:prstGeom prst="line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11480" y="1335024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1005840" y="1042416"/>
            <a:ext cx="1005840" cy="274320"/>
          </a:xfrm>
          <a:prstGeom prst="roundRect">
            <a:avLst>
              <a:gd name="adj" fmla="val 13333"/>
            </a:avLst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005840" y="1042416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005840" y="1353312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person at work"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63640" y="1188720"/>
            <a:ext cx="23774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635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355080" y="1188720"/>
            <a:ext cx="2194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Generic stock photo aesthetic. Probably not useful.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286000"/>
            <a:ext cx="8503920" cy="1170432"/>
          </a:xfrm>
          <a:prstGeom prst="roundRect">
            <a:avLst>
              <a:gd name="adj" fmla="val 6250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11480" y="2633472"/>
            <a:ext cx="475488" cy="475488"/>
          </a:xfrm>
          <a:prstGeom prst="line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11480" y="2633472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1005840" y="2340864"/>
            <a:ext cx="1005840" cy="274320"/>
          </a:xfrm>
          <a:prstGeom prst="roundRect">
            <a:avLst>
              <a:gd name="adj" fmla="val 13333"/>
            </a:avLst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1005840" y="2340864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SPECIFIC</a:t>
            </a:r>
            <a:endParaRPr lang="en-US" sz="800" dirty="0"/>
          </a:p>
        </p:txBody>
      </p:sp>
      <p:sp>
        <p:nvSpPr>
          <p:cNvPr id="22" name="Text 20"/>
          <p:cNvSpPr/>
          <p:nvPr/>
        </p:nvSpPr>
        <p:spPr>
          <a:xfrm>
            <a:off x="1005840" y="265176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 professional woman in her 40s reviewing documents at a modern office desk, natural lighting, realistic style"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263640" y="2487168"/>
            <a:ext cx="23774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355080" y="2487168"/>
            <a:ext cx="2194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Useful, targeted image for presentations.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0040" y="3584448"/>
            <a:ext cx="8503920" cy="1170432"/>
          </a:xfrm>
          <a:prstGeom prst="roundRect">
            <a:avLst>
              <a:gd name="adj" fmla="val 6250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11480" y="3931920"/>
            <a:ext cx="475488" cy="475488"/>
          </a:xfrm>
          <a:prstGeom prst="line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11480" y="3931920"/>
            <a:ext cx="475488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005840" y="3639312"/>
            <a:ext cx="1005840" cy="274320"/>
          </a:xfrm>
          <a:prstGeom prst="roundRect">
            <a:avLst>
              <a:gd name="adj" fmla="val 13333"/>
            </a:avLst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1005840" y="3639312"/>
            <a:ext cx="1005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STYLE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005840" y="3950208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"same scene illustrated, flat design, muted teal and grey palette"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63640" y="3785616"/>
            <a:ext cx="2377440" cy="749808"/>
          </a:xfrm>
          <a:prstGeom prst="roundRect">
            <a:avLst>
              <a:gd name="adj" fmla="val 7317"/>
            </a:avLst>
          </a:prstGeom>
          <a:solidFill>
            <a:srgbClr val="FFFFFF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6355080" y="3785616"/>
            <a:ext cx="2194560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On-brand, distinctive visual style.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5074920"/>
            <a:ext cx="9144000" cy="68580"/>
          </a:xfrm>
          <a:prstGeom prst="rect">
            <a:avLst/>
          </a:prstGeom>
          <a:solidFill>
            <a:srgbClr val="F1EFE8"/>
          </a:solidFill>
          <a:ln w="12700">
            <a:solidFill>
              <a:srgbClr val="F1EF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320040" y="5079492"/>
            <a:ext cx="777240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Beginners  ·  Module 3: AI in Everyday Life</a:t>
            </a:r>
            <a:endParaRPr lang="en-US" sz="700" dirty="0"/>
          </a:p>
        </p:txBody>
      </p:sp>
      <p:sp>
        <p:nvSpPr>
          <p:cNvPr id="5" name="Text 3"/>
          <p:cNvSpPr/>
          <p:nvPr/>
        </p:nvSpPr>
        <p:spPr>
          <a:xfrm>
            <a:off x="8229600" y="5079492"/>
            <a:ext cx="640080" cy="640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70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16</a:t>
            </a:r>
            <a:endParaRPr lang="en-US" sz="700" dirty="0"/>
          </a:p>
        </p:txBody>
      </p:sp>
      <p:sp>
        <p:nvSpPr>
          <p:cNvPr id="6" name="Text 4"/>
          <p:cNvSpPr/>
          <p:nvPr/>
        </p:nvSpPr>
        <p:spPr>
          <a:xfrm>
            <a:off x="320040" y="109728"/>
            <a:ext cx="54864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kern="0" spc="120" dirty="0">
                <a:solidFill>
                  <a:srgbClr val="B4B2A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 — RESEARCH &amp; SUMMARISING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320040" y="347472"/>
            <a:ext cx="50292" cy="438912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329184"/>
            <a:ext cx="83210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3C348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for research — three modes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20040" y="987552"/>
            <a:ext cx="2743200" cy="2743200"/>
          </a:xfrm>
          <a:prstGeom prst="roundRect">
            <a:avLst>
              <a:gd name="adj" fmla="val 3333"/>
            </a:avLst>
          </a:prstGeom>
          <a:solidFill>
            <a:srgbClr val="EEEDFE"/>
          </a:solidFill>
          <a:ln w="9525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320040" y="987552"/>
            <a:ext cx="2743200" cy="54864"/>
          </a:xfrm>
          <a:prstGeom prst="rect">
            <a:avLst/>
          </a:prstGeom>
          <a:solidFill>
            <a:srgbClr val="7F77DD"/>
          </a:solidFill>
          <a:ln w="1270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320040" y="105156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📄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411480" y="16002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Summarise a document you have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11480" y="2121408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a document and ask for exactly what you need.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907792"/>
            <a:ext cx="24688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6350">
            <a:solidFill>
              <a:srgbClr val="7F77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457200" y="2907792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3C348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Safest — AI works with content you provided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3200400" y="987552"/>
            <a:ext cx="2743200" cy="2743200"/>
          </a:xfrm>
          <a:prstGeom prst="roundRect">
            <a:avLst>
              <a:gd name="adj" fmla="val 3333"/>
            </a:avLst>
          </a:prstGeom>
          <a:solidFill>
            <a:srgbClr val="E1F5EE"/>
          </a:solidFill>
          <a:ln w="9525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3200400" y="987552"/>
            <a:ext cx="2743200" cy="54864"/>
          </a:xfrm>
          <a:prstGeom prst="rect">
            <a:avLst/>
          </a:prstGeom>
          <a:solidFill>
            <a:srgbClr val="1D9E75"/>
          </a:solidFill>
          <a:ln w="1270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3200400" y="105156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💡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3291840" y="16002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Explain a concept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291840" y="2121408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AI to explain something in plain language with examples.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3337560" y="2907792"/>
            <a:ext cx="24688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6350">
            <a:solidFill>
              <a:srgbClr val="1D9E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337560" y="2907792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0850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Check explanations for technical topics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6080760" y="987552"/>
            <a:ext cx="2743200" cy="2743200"/>
          </a:xfrm>
          <a:prstGeom prst="roundRect">
            <a:avLst>
              <a:gd name="adj" fmla="val 3333"/>
            </a:avLst>
          </a:prstGeom>
          <a:solidFill>
            <a:srgbClr val="FAEEDA"/>
          </a:solidFill>
          <a:ln w="9525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6080760" y="987552"/>
            <a:ext cx="2743200" cy="54864"/>
          </a:xfrm>
          <a:prstGeom prst="rect">
            <a:avLst/>
          </a:prstGeom>
          <a:solidFill>
            <a:srgbClr val="EF9F27"/>
          </a:solidFill>
          <a:ln w="1270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6080760" y="1051560"/>
            <a:ext cx="274320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000000"/>
                </a:solidFill>
              </a:rPr>
              <a:t>🗺️</a:t>
            </a:r>
            <a:endParaRPr lang="en-US" sz="2600" dirty="0"/>
          </a:p>
        </p:txBody>
      </p:sp>
      <p:sp>
        <p:nvSpPr>
          <p:cNvPr id="26" name="Text 24"/>
          <p:cNvSpPr/>
          <p:nvPr/>
        </p:nvSpPr>
        <p:spPr>
          <a:xfrm>
            <a:off x="6172200" y="1600200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Explore a topic to get oriented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72200" y="2121408"/>
            <a:ext cx="256032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44444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an overview before doing deeper research.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6217920" y="2907792"/>
            <a:ext cx="2468880" cy="594360"/>
          </a:xfrm>
          <a:prstGeom prst="roundRect">
            <a:avLst>
              <a:gd name="adj" fmla="val 9231"/>
            </a:avLst>
          </a:prstGeom>
          <a:solidFill>
            <a:srgbClr val="FFFFFF"/>
          </a:solidFill>
          <a:ln w="6350">
            <a:solidFill>
              <a:srgbClr val="EF9F2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6217920" y="2907792"/>
            <a:ext cx="24688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50" i="1" dirty="0">
                <a:solidFill>
                  <a:srgbClr val="6338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Starting point only — not a final source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20040" y="3913632"/>
            <a:ext cx="8503920" cy="822960"/>
          </a:xfrm>
          <a:prstGeom prst="roundRect">
            <a:avLst>
              <a:gd name="adj" fmla="val 8889"/>
            </a:avLst>
          </a:prstGeom>
          <a:solidFill>
            <a:srgbClr val="FAECE7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320040" y="3913632"/>
            <a:ext cx="64008" cy="822960"/>
          </a:xfrm>
          <a:prstGeom prst="rect">
            <a:avLst/>
          </a:prstGeom>
          <a:solidFill>
            <a:srgbClr val="D85A30"/>
          </a:solidFill>
          <a:ln w="12700">
            <a:solidFill>
              <a:srgbClr val="D85A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02920" y="397764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Critical caveat: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2920" y="4279392"/>
            <a:ext cx="80467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993C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does not reliably cite sources. Any specific statistic, name, date, or reference should be verified before you use it.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1450</Words>
  <Application>Microsoft Office PowerPoint</Application>
  <PresentationFormat>On-screen Show (16:9)</PresentationFormat>
  <Paragraphs>306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3: AI in Everyday Life — Delivery Slides</dc:title>
  <dc:subject>PptxGenJS Presentation</dc:subject>
  <dc:creator>PptxGenJS</dc:creator>
  <cp:lastModifiedBy>Aderonke Green</cp:lastModifiedBy>
  <cp:revision>2</cp:revision>
  <dcterms:created xsi:type="dcterms:W3CDTF">2026-05-20T18:19:48Z</dcterms:created>
  <dcterms:modified xsi:type="dcterms:W3CDTF">2026-05-22T17:41:47Z</dcterms:modified>
</cp:coreProperties>
</file>